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embeddings/oleObject18.bin" ContentType="application/vnd.openxmlformats-officedocument.oleObject"/>
  <Override PartName="/ppt/charts/chart1.xml" ContentType="application/vnd.openxmlformats-officedocument.drawingml.chart+xml"/>
  <Override PartName="/ppt/embeddings/oleObject19.bin" ContentType="application/vnd.openxmlformats-officedocument.oleObject"/>
  <Override PartName="/ppt/notesSlides/notesSlide1.xml" ContentType="application/vnd.openxmlformats-officedocument.presentationml.notesSlide+xml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embeddings/oleObject25.bin" ContentType="application/vnd.openxmlformats-officedocument.oleObject"/>
  <Override PartName="/ppt/embeddings/Microsoft_Equation1.bin" ContentType="application/vnd.openxmlformats-officedocument.oleObject"/>
  <Override PartName="/ppt/embeddings/oleObject26.bin" ContentType="application/vnd.openxmlformats-officedocument.oleObject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62"/>
  </p:notesMasterIdLst>
  <p:sldIdLst>
    <p:sldId id="435" r:id="rId2"/>
    <p:sldId id="480" r:id="rId3"/>
    <p:sldId id="300" r:id="rId4"/>
    <p:sldId id="303" r:id="rId5"/>
    <p:sldId id="436" r:id="rId6"/>
    <p:sldId id="386" r:id="rId7"/>
    <p:sldId id="437" r:id="rId8"/>
    <p:sldId id="438" r:id="rId9"/>
    <p:sldId id="481" r:id="rId10"/>
    <p:sldId id="439" r:id="rId11"/>
    <p:sldId id="441" r:id="rId12"/>
    <p:sldId id="442" r:id="rId13"/>
    <p:sldId id="443" r:id="rId14"/>
    <p:sldId id="444" r:id="rId15"/>
    <p:sldId id="445" r:id="rId16"/>
    <p:sldId id="446" r:id="rId17"/>
    <p:sldId id="447" r:id="rId18"/>
    <p:sldId id="448" r:id="rId19"/>
    <p:sldId id="483" r:id="rId20"/>
    <p:sldId id="449" r:id="rId21"/>
    <p:sldId id="450" r:id="rId22"/>
    <p:sldId id="451" r:id="rId23"/>
    <p:sldId id="452" r:id="rId24"/>
    <p:sldId id="453" r:id="rId25"/>
    <p:sldId id="454" r:id="rId26"/>
    <p:sldId id="455" r:id="rId27"/>
    <p:sldId id="457" r:id="rId28"/>
    <p:sldId id="458" r:id="rId29"/>
    <p:sldId id="459" r:id="rId30"/>
    <p:sldId id="460" r:id="rId31"/>
    <p:sldId id="456" r:id="rId32"/>
    <p:sldId id="485" r:id="rId33"/>
    <p:sldId id="486" r:id="rId34"/>
    <p:sldId id="487" r:id="rId35"/>
    <p:sldId id="488" r:id="rId36"/>
    <p:sldId id="482" r:id="rId37"/>
    <p:sldId id="484" r:id="rId38"/>
    <p:sldId id="461" r:id="rId39"/>
    <p:sldId id="462" r:id="rId40"/>
    <p:sldId id="464" r:id="rId41"/>
    <p:sldId id="463" r:id="rId42"/>
    <p:sldId id="465" r:id="rId43"/>
    <p:sldId id="297" r:id="rId44"/>
    <p:sldId id="466" r:id="rId45"/>
    <p:sldId id="467" r:id="rId46"/>
    <p:sldId id="469" r:id="rId47"/>
    <p:sldId id="298" r:id="rId48"/>
    <p:sldId id="470" r:id="rId49"/>
    <p:sldId id="471" r:id="rId50"/>
    <p:sldId id="472" r:id="rId51"/>
    <p:sldId id="473" r:id="rId52"/>
    <p:sldId id="299" r:id="rId53"/>
    <p:sldId id="474" r:id="rId54"/>
    <p:sldId id="475" r:id="rId55"/>
    <p:sldId id="476" r:id="rId56"/>
    <p:sldId id="489" r:id="rId57"/>
    <p:sldId id="490" r:id="rId58"/>
    <p:sldId id="477" r:id="rId59"/>
    <p:sldId id="478" r:id="rId60"/>
    <p:sldId id="479" r:id="rId61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b="1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75"/>
    <a:srgbClr val="FAF4C8"/>
    <a:srgbClr val="FFFCD2"/>
    <a:srgbClr val="CCFF66"/>
    <a:srgbClr val="000000"/>
    <a:srgbClr val="FFFFFF"/>
    <a:srgbClr val="191967"/>
    <a:srgbClr val="0B1374"/>
    <a:srgbClr val="0033CC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84E427A-3D55-4303-BF80-6455036E1DE7}" styleName="Stile con tema 1 - Color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8603FDC-E32A-4AB5-989C-0864C3EAD2B8}" styleName="Stile con tema 2 - Color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ile chiaro 2 - Color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968" autoAdjust="0"/>
  </p:normalViewPr>
  <p:slideViewPr>
    <p:cSldViewPr snapToGrid="0">
      <p:cViewPr>
        <p:scale>
          <a:sx n="94" d="100"/>
          <a:sy n="94" d="100"/>
        </p:scale>
        <p:origin x="-1568" y="-320"/>
      </p:cViewPr>
      <p:guideLst>
        <p:guide orient="horz" pos="174"/>
        <p:guide orient="horz" pos="468"/>
        <p:guide pos="5274"/>
        <p:guide pos="5501"/>
        <p:guide pos="25"/>
        <p:guide pos="3553"/>
        <p:guide pos="2133"/>
        <p:guide pos="287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printerSettings" Target="printerSettings/printerSettings1.bin"/><Relationship Id="rId64" Type="http://schemas.openxmlformats.org/officeDocument/2006/relationships/presProps" Target="presProps.xml"/><Relationship Id="rId65" Type="http://schemas.openxmlformats.org/officeDocument/2006/relationships/viewProps" Target="viewProps.xml"/><Relationship Id="rId66" Type="http://schemas.openxmlformats.org/officeDocument/2006/relationships/theme" Target="theme/theme1.xml"/><Relationship Id="rId67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HD_EXT_26-04-2010:DATI%20(D):Didattica:LMagistrale:AA2011_12:EsperimentoBinomia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21"/>
    </mc:Choice>
    <mc:Fallback>
      <c:style val="21"/>
    </mc:Fallback>
  </mc:AlternateContent>
  <c:chart>
    <c:title>
      <c:tx>
        <c:rich>
          <a:bodyPr/>
          <a:lstStyle/>
          <a:p>
            <a:pPr>
              <a:defRPr/>
            </a:pPr>
            <a:r>
              <a:rPr lang="it-IT"/>
              <a:t>Delivering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54300524934383"/>
          <c:y val="0.137370786222438"/>
          <c:w val="0.767799995960901"/>
          <c:h val="0.57632932098765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Delivering!$E$1</c:f>
              <c:strCache>
                <c:ptCount val="1"/>
                <c:pt idx="0">
                  <c:v>p(x)</c:v>
                </c:pt>
              </c:strCache>
            </c:strRef>
          </c:tx>
          <c:invertIfNegative val="0"/>
          <c:cat>
            <c:numRef>
              <c:f>Delivering!$D$2:$D$12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Delivering!$E$2:$E$12</c:f>
              <c:numCache>
                <c:formatCode>0.00</c:formatCode>
                <c:ptCount val="11"/>
                <c:pt idx="0">
                  <c:v>0.598736939238379</c:v>
                </c:pt>
                <c:pt idx="1">
                  <c:v>0.315124704862305</c:v>
                </c:pt>
                <c:pt idx="2">
                  <c:v>0.0746347985200195</c:v>
                </c:pt>
                <c:pt idx="3">
                  <c:v>0.0104750594414062</c:v>
                </c:pt>
                <c:pt idx="4">
                  <c:v>0.000964808106445313</c:v>
                </c:pt>
                <c:pt idx="5">
                  <c:v>6.09352488281249E-5</c:v>
                </c:pt>
                <c:pt idx="6">
                  <c:v>2.6725986328125E-6</c:v>
                </c:pt>
                <c:pt idx="7">
                  <c:v>8.03789062500001E-8</c:v>
                </c:pt>
                <c:pt idx="8">
                  <c:v>1.58642578125E-9</c:v>
                </c:pt>
                <c:pt idx="9">
                  <c:v>1.85546875E-11</c:v>
                </c:pt>
                <c:pt idx="10">
                  <c:v>9.76562500000002E-14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2119263320"/>
        <c:axId val="-2119259304"/>
      </c:barChart>
      <c:lineChart>
        <c:grouping val="standard"/>
        <c:varyColors val="0"/>
        <c:ser>
          <c:idx val="1"/>
          <c:order val="1"/>
          <c:tx>
            <c:strRef>
              <c:f>Delivering!$F$1</c:f>
              <c:strCache>
                <c:ptCount val="1"/>
                <c:pt idx="0">
                  <c:v>C(x)</c:v>
                </c:pt>
              </c:strCache>
            </c:strRef>
          </c:tx>
          <c:cat>
            <c:numRef>
              <c:f>Delivering!$D$2:$D$12</c:f>
              <c:numCache>
                <c:formatCode>General</c:formatCode>
                <c:ptCount val="11"/>
                <c:pt idx="0">
                  <c:v>0.0</c:v>
                </c:pt>
                <c:pt idx="1">
                  <c:v>1.0</c:v>
                </c:pt>
                <c:pt idx="2">
                  <c:v>2.0</c:v>
                </c:pt>
                <c:pt idx="3">
                  <c:v>3.0</c:v>
                </c:pt>
                <c:pt idx="4">
                  <c:v>4.0</c:v>
                </c:pt>
                <c:pt idx="5">
                  <c:v>5.0</c:v>
                </c:pt>
                <c:pt idx="6">
                  <c:v>6.0</c:v>
                </c:pt>
                <c:pt idx="7">
                  <c:v>7.0</c:v>
                </c:pt>
                <c:pt idx="8">
                  <c:v>8.0</c:v>
                </c:pt>
                <c:pt idx="9">
                  <c:v>9.0</c:v>
                </c:pt>
                <c:pt idx="10">
                  <c:v>10.0</c:v>
                </c:pt>
              </c:numCache>
            </c:numRef>
          </c:cat>
          <c:val>
            <c:numRef>
              <c:f>Delivering!$F$2:$F$12</c:f>
              <c:numCache>
                <c:formatCode>0.00</c:formatCode>
                <c:ptCount val="11"/>
                <c:pt idx="0">
                  <c:v>0.598736939238379</c:v>
                </c:pt>
                <c:pt idx="1">
                  <c:v>0.913861644100684</c:v>
                </c:pt>
                <c:pt idx="2">
                  <c:v>0.988496442620703</c:v>
                </c:pt>
                <c:pt idx="3">
                  <c:v>0.998971502062109</c:v>
                </c:pt>
                <c:pt idx="4">
                  <c:v>0.999936310168555</c:v>
                </c:pt>
                <c:pt idx="5">
                  <c:v>0.999997245417383</c:v>
                </c:pt>
                <c:pt idx="6">
                  <c:v>0.999999918016016</c:v>
                </c:pt>
                <c:pt idx="7">
                  <c:v>0.999999998394922</c:v>
                </c:pt>
                <c:pt idx="8">
                  <c:v>0.999999999981348</c:v>
                </c:pt>
                <c:pt idx="9">
                  <c:v>0.999999999999902</c:v>
                </c:pt>
                <c:pt idx="10">
                  <c:v>1.0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19263320"/>
        <c:axId val="-2119259304"/>
      </c:lineChart>
      <c:catAx>
        <c:axId val="-2119263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Successi</a:t>
                </a:r>
              </a:p>
            </c:rich>
          </c:tx>
          <c:layout>
            <c:manualLayout>
              <c:xMode val="edge"/>
              <c:yMode val="edge"/>
              <c:x val="0.419347660954145"/>
              <c:y val="0.94601784459242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-2119259304"/>
        <c:crosses val="autoZero"/>
        <c:auto val="1"/>
        <c:lblAlgn val="ctr"/>
        <c:lblOffset val="100"/>
        <c:noMultiLvlLbl val="0"/>
      </c:catAx>
      <c:valAx>
        <c:axId val="-2119259304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Probailità</a:t>
                </a:r>
              </a:p>
            </c:rich>
          </c:tx>
          <c:layout/>
          <c:overlay val="0"/>
        </c:title>
        <c:numFmt formatCode="0.00" sourceLinked="1"/>
        <c:majorTickMark val="out"/>
        <c:minorTickMark val="none"/>
        <c:tickLblPos val="nextTo"/>
        <c:crossAx val="-2119263320"/>
        <c:crosses val="autoZero"/>
        <c:crossBetween val="between"/>
      </c:valAx>
      <c:dTable>
        <c:showHorzBorder val="1"/>
        <c:showVertBorder val="1"/>
        <c:showOutline val="1"/>
        <c:showKeys val="0"/>
      </c:dTable>
    </c:plotArea>
    <c:legend>
      <c:legendPos val="r"/>
      <c:layout>
        <c:manualLayout>
          <c:xMode val="edge"/>
          <c:yMode val="edge"/>
          <c:x val="0.640298842056508"/>
          <c:y val="0.396040740740741"/>
          <c:w val="0.218984765863617"/>
          <c:h val="0.15966666666666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it-IT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Relationship Id="rId2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Relationship Id="rId2" Type="http://schemas.openxmlformats.org/officeDocument/2006/relationships/image" Target="../media/image62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emf"/><Relationship Id="rId2" Type="http://schemas.openxmlformats.org/officeDocument/2006/relationships/image" Target="../media/image71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emf"/><Relationship Id="rId2" Type="http://schemas.openxmlformats.org/officeDocument/2006/relationships/image" Target="../media/image78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8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Relationship Id="rId2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Relationship Id="rId2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Relationship Id="rId2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Relationship Id="rId2" Type="http://schemas.openxmlformats.org/officeDocument/2006/relationships/image" Target="../media/image30.emf"/><Relationship Id="rId3" Type="http://schemas.openxmlformats.org/officeDocument/2006/relationships/image" Target="../media/image3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27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327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27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cs typeface="+mn-cs"/>
              </a:defRPr>
            </a:lvl1pPr>
          </a:lstStyle>
          <a:p>
            <a:pPr>
              <a:defRPr/>
            </a:pPr>
            <a:fld id="{DAEB92BF-1EAB-204C-A6BA-F312B8C18DBF}" type="slidenum">
              <a:rPr lang="it-IT"/>
              <a:pPr>
                <a:defRPr/>
              </a:pPr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51006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AEB92BF-1EAB-204C-A6BA-F312B8C18DBF}" type="slidenum">
              <a:rPr lang="it-IT" smtClean="0"/>
              <a:pPr>
                <a:defRPr/>
              </a:pPr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3476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065BE-0657-4A47-90AD-C21C55E16B19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C3AA4-67BE-44F7-809A-3582401494AF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72EEB-1769-4776-AD69-E7C1260563EB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BB8AF-C16A-4836-A92D-61834B5F0BA5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2193-4505-4A75-99BB-880C6989A757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A18F4-33C3-445B-924C-31108C51719C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543A-E259-478F-9E0D-57BA40E442B7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012D-77A1-44B0-BB26-329BA1EE55C9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7499E-3031-413E-B01E-B94970708CAA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EAB0C-2220-4D0E-A0DD-DB7FA0F742F4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16D63-31BF-4B94-B6C5-E20B2C63F515}" type="datetime4">
              <a:rPr lang="en-US" smtClean="0"/>
              <a:pPr/>
              <a:t>gennaio 29,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2B1B13E-D5AF-485E-81A1-82A140076526}" type="datetime4">
              <a:rPr lang="en-US" smtClean="0"/>
              <a:pPr/>
              <a:t>gennaio 29,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2754ED01-E2A0-4C1E-8E21-014B99041579}" type="slidenum">
              <a:rPr lang="en-US" smtClean="0"/>
              <a:pPr/>
              <a:t>‹n.›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Relationship Id="rId3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7.wmf"/><Relationship Id="rId5" Type="http://schemas.openxmlformats.org/officeDocument/2006/relationships/image" Target="../media/image15.wmf"/><Relationship Id="rId6" Type="http://schemas.openxmlformats.org/officeDocument/2006/relationships/oleObject" Target="../embeddings/oleObject6.bin"/><Relationship Id="rId7" Type="http://schemas.openxmlformats.org/officeDocument/2006/relationships/image" Target="../media/image18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oleObject" Target="../embeddings/oleObject7.bin"/><Relationship Id="rId5" Type="http://schemas.openxmlformats.org/officeDocument/2006/relationships/image" Target="../media/image19.emf"/><Relationship Id="rId6" Type="http://schemas.openxmlformats.org/officeDocument/2006/relationships/image" Target="../media/image21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png"/><Relationship Id="rId5" Type="http://schemas.openxmlformats.org/officeDocument/2006/relationships/oleObject" Target="../embeddings/oleObject8.bin"/><Relationship Id="rId6" Type="http://schemas.openxmlformats.org/officeDocument/2006/relationships/image" Target="../media/image22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25.w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26.w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4" Type="http://schemas.openxmlformats.org/officeDocument/2006/relationships/image" Target="../media/image27.emf"/><Relationship Id="rId5" Type="http://schemas.openxmlformats.org/officeDocument/2006/relationships/oleObject" Target="../embeddings/oleObject12.bin"/><Relationship Id="rId6" Type="http://schemas.openxmlformats.org/officeDocument/2006/relationships/image" Target="../media/image28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29.emf"/><Relationship Id="rId5" Type="http://schemas.openxmlformats.org/officeDocument/2006/relationships/oleObject" Target="../embeddings/oleObject14.bin"/><Relationship Id="rId6" Type="http://schemas.openxmlformats.org/officeDocument/2006/relationships/image" Target="../media/image30.emf"/><Relationship Id="rId7" Type="http://schemas.openxmlformats.org/officeDocument/2006/relationships/oleObject" Target="../embeddings/oleObject15.bin"/><Relationship Id="rId8" Type="http://schemas.openxmlformats.org/officeDocument/2006/relationships/image" Target="../media/image31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4" Type="http://schemas.openxmlformats.org/officeDocument/2006/relationships/image" Target="../media/image32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4" Type="http://schemas.openxmlformats.org/officeDocument/2006/relationships/image" Target="../media/image34.w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4" Type="http://schemas.openxmlformats.org/officeDocument/2006/relationships/image" Target="../media/image35.w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36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4" Type="http://schemas.openxmlformats.org/officeDocument/2006/relationships/image" Target="../media/image40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wmf"/><Relationship Id="rId3" Type="http://schemas.openxmlformats.org/officeDocument/2006/relationships/image" Target="../media/image48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wmf"/><Relationship Id="rId3" Type="http://schemas.openxmlformats.org/officeDocument/2006/relationships/image" Target="../media/image4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4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4" Type="http://schemas.openxmlformats.org/officeDocument/2006/relationships/image" Target="../media/image54.png"/><Relationship Id="rId5" Type="http://schemas.openxmlformats.org/officeDocument/2006/relationships/image" Target="../media/image55.w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2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wmf"/><Relationship Id="rId3" Type="http://schemas.openxmlformats.org/officeDocument/2006/relationships/image" Target="../media/image57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oleObject" Target="../embeddings/oleObject21.bin"/><Relationship Id="rId5" Type="http://schemas.openxmlformats.org/officeDocument/2006/relationships/image" Target="../media/image59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oleObject" Target="../embeddings/oleObject22.bin"/><Relationship Id="rId5" Type="http://schemas.openxmlformats.org/officeDocument/2006/relationships/image" Target="../media/image61.emf"/><Relationship Id="rId6" Type="http://schemas.openxmlformats.org/officeDocument/2006/relationships/oleObject" Target="../embeddings/oleObject23.bin"/><Relationship Id="rId7" Type="http://schemas.openxmlformats.org/officeDocument/2006/relationships/image" Target="../media/image62.emf"/><Relationship Id="rId1" Type="http://schemas.openxmlformats.org/officeDocument/2006/relationships/vmlDrawing" Target="../drawings/vmlDrawing15.vml"/><Relationship Id="rId2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w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5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jpeg"/><Relationship Id="rId3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oleObject" Target="../embeddings/oleObject24.bin"/><Relationship Id="rId5" Type="http://schemas.openxmlformats.org/officeDocument/2006/relationships/image" Target="../media/image70.emf"/><Relationship Id="rId6" Type="http://schemas.openxmlformats.org/officeDocument/2006/relationships/image" Target="../media/image73.png"/><Relationship Id="rId7" Type="http://schemas.openxmlformats.org/officeDocument/2006/relationships/oleObject" Target="../embeddings/oleObject25.bin"/><Relationship Id="rId8" Type="http://schemas.openxmlformats.org/officeDocument/2006/relationships/image" Target="../media/image71.emf"/><Relationship Id="rId1" Type="http://schemas.openxmlformats.org/officeDocument/2006/relationships/vmlDrawing" Target="../drawings/vmlDrawing16.vml"/><Relationship Id="rId2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4" Type="http://schemas.openxmlformats.org/officeDocument/2006/relationships/image" Target="../media/image76.jpeg"/><Relationship Id="rId5" Type="http://schemas.openxmlformats.org/officeDocument/2006/relationships/oleObject" Target="../embeddings/Microsoft_Equation1.bin"/><Relationship Id="rId6" Type="http://schemas.openxmlformats.org/officeDocument/2006/relationships/image" Target="../media/image74.emf"/><Relationship Id="rId1" Type="http://schemas.openxmlformats.org/officeDocument/2006/relationships/vmlDrawing" Target="../drawings/vmlDrawing17.vml"/><Relationship Id="rId2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4" Type="http://schemas.openxmlformats.org/officeDocument/2006/relationships/image" Target="../media/image80.jpeg"/><Relationship Id="rId5" Type="http://schemas.openxmlformats.org/officeDocument/2006/relationships/oleObject" Target="../embeddings/oleObject26.bin"/><Relationship Id="rId6" Type="http://schemas.openxmlformats.org/officeDocument/2006/relationships/image" Target="../media/image77.emf"/><Relationship Id="rId7" Type="http://schemas.openxmlformats.org/officeDocument/2006/relationships/image" Target="../media/image81.jpeg"/><Relationship Id="rId8" Type="http://schemas.openxmlformats.org/officeDocument/2006/relationships/oleObject" Target="../embeddings/oleObject27.bin"/><Relationship Id="rId9" Type="http://schemas.openxmlformats.org/officeDocument/2006/relationships/image" Target="../media/image78.emf"/><Relationship Id="rId1" Type="http://schemas.openxmlformats.org/officeDocument/2006/relationships/vmlDrawing" Target="../drawings/vmlDrawing18.vml"/><Relationship Id="rId2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2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3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4" Type="http://schemas.openxmlformats.org/officeDocument/2006/relationships/image" Target="../media/image86.wmf"/><Relationship Id="rId1" Type="http://schemas.openxmlformats.org/officeDocument/2006/relationships/vmlDrawing" Target="../drawings/vmlDrawing19.vml"/><Relationship Id="rId2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4" Type="http://schemas.openxmlformats.org/officeDocument/2006/relationships/oleObject" Target="../embeddings/oleObject29.bin"/><Relationship Id="rId5" Type="http://schemas.openxmlformats.org/officeDocument/2006/relationships/image" Target="../media/image87.emf"/><Relationship Id="rId1" Type="http://schemas.openxmlformats.org/officeDocument/2006/relationships/vmlDrawing" Target="../drawings/vmlDrawing20.vml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5" Type="http://schemas.openxmlformats.org/officeDocument/2006/relationships/oleObject" Target="../embeddings/oleObject3.bin"/><Relationship Id="rId6" Type="http://schemas.openxmlformats.org/officeDocument/2006/relationships/image" Target="../media/image8.emf"/><Relationship Id="rId7" Type="http://schemas.openxmlformats.org/officeDocument/2006/relationships/image" Target="../media/image12.jpeg"/><Relationship Id="rId8" Type="http://schemas.openxmlformats.org/officeDocument/2006/relationships/oleObject" Target="../embeddings/oleObject4.bin"/><Relationship Id="rId9" Type="http://schemas.openxmlformats.org/officeDocument/2006/relationships/image" Target="../media/image9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616449"/>
            <a:ext cx="8055944" cy="2564430"/>
          </a:xfrm>
        </p:spPr>
        <p:txBody>
          <a:bodyPr/>
          <a:lstStyle/>
          <a:p>
            <a:r>
              <a:rPr lang="it-IT" sz="4400" dirty="0"/>
              <a:t>Metodi statistici per lo studio dei fenomeni socio </a:t>
            </a:r>
            <a:r>
              <a:rPr lang="it-IT" sz="4400" dirty="0" smtClean="0"/>
              <a:t>sanitari</a:t>
            </a:r>
            <a:r>
              <a:rPr lang="it-IT" sz="4400" dirty="0"/>
              <a:t/>
            </a:r>
            <a:br>
              <a:rPr lang="it-IT" sz="4400" dirty="0"/>
            </a:br>
            <a:r>
              <a:rPr lang="it-IT" sz="3600" dirty="0">
                <a:solidFill>
                  <a:srgbClr val="000000"/>
                </a:solidFill>
              </a:rPr>
              <a:t>Parte </a:t>
            </a:r>
            <a:r>
              <a:rPr lang="it-IT" sz="3600" dirty="0" smtClean="0">
                <a:solidFill>
                  <a:srgbClr val="000000"/>
                </a:solidFill>
              </a:rPr>
              <a:t>II</a:t>
            </a:r>
            <a:endParaRPr lang="it-IT" sz="3600" dirty="0">
              <a:solidFill>
                <a:srgbClr val="00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03486" y="3552232"/>
            <a:ext cx="8274468" cy="2326894"/>
          </a:xfrm>
        </p:spPr>
        <p:txBody>
          <a:bodyPr>
            <a:normAutofit fontScale="85000" lnSpcReduction="20000"/>
          </a:bodyPr>
          <a:lstStyle/>
          <a:p>
            <a:r>
              <a:rPr lang="it-IT" sz="3300" dirty="0" smtClean="0">
                <a:solidFill>
                  <a:schemeClr val="tx1"/>
                </a:solidFill>
              </a:rPr>
              <a:t>Corso di Laurea Magistrale in </a:t>
            </a:r>
          </a:p>
          <a:p>
            <a:r>
              <a:rPr lang="it-IT" sz="3300" dirty="0" smtClean="0">
                <a:solidFill>
                  <a:schemeClr val="tx1"/>
                </a:solidFill>
              </a:rPr>
              <a:t>	Scienze delle Professioni sanitarie …. </a:t>
            </a:r>
          </a:p>
          <a:p>
            <a:endParaRPr lang="it-IT" sz="2000" dirty="0">
              <a:solidFill>
                <a:schemeClr val="tx1"/>
              </a:solidFill>
            </a:endParaRPr>
          </a:p>
          <a:p>
            <a:r>
              <a:rPr lang="it-IT" sz="2600" dirty="0" smtClean="0">
                <a:solidFill>
                  <a:schemeClr val="tx1"/>
                </a:solidFill>
              </a:rPr>
              <a:t>Prof. Claudio Bonifazzi</a:t>
            </a:r>
          </a:p>
          <a:p>
            <a:r>
              <a:rPr lang="it-IT" sz="2600" dirty="0" smtClean="0">
                <a:solidFill>
                  <a:schemeClr val="tx1"/>
                </a:solidFill>
              </a:rPr>
              <a:t>Dipartimento Scienze Biomediche e TT. AA.</a:t>
            </a:r>
          </a:p>
          <a:p>
            <a:r>
              <a:rPr lang="it-IT" sz="2600" dirty="0" smtClean="0">
                <a:solidFill>
                  <a:schemeClr val="tx1"/>
                </a:solidFill>
              </a:rPr>
              <a:t>email: mq9@unife.it  </a:t>
            </a:r>
            <a:endParaRPr lang="it-IT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1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14420"/>
            <a:ext cx="8229600" cy="813297"/>
          </a:xfrm>
        </p:spPr>
        <p:txBody>
          <a:bodyPr/>
          <a:lstStyle/>
          <a:p>
            <a:r>
              <a:rPr lang="it-IT" dirty="0" smtClean="0"/>
              <a:t>Variabili Casuali Discrete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1515" y="3494332"/>
            <a:ext cx="8421320" cy="26916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it-IT" sz="2000" b="1" dirty="0" smtClean="0">
                <a:ea typeface="ＭＳ Ｐゴシック" charset="0"/>
              </a:rPr>
              <a:t>Variabile casuale discreta</a:t>
            </a:r>
          </a:p>
          <a:p>
            <a:pPr marL="273050" indent="-273050">
              <a:lnSpc>
                <a:spcPct val="120000"/>
              </a:lnSpc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ea typeface="ＭＳ Ｐゴシック" charset="0"/>
              </a:rPr>
              <a:t>Il numero delle vetture vendute quotidianamente in una concessionaria</a:t>
            </a:r>
          </a:p>
          <a:p>
            <a:pPr marL="273050" indent="-273050">
              <a:lnSpc>
                <a:spcPct val="120000"/>
              </a:lnSpc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ea typeface="ＭＳ Ｐゴシック" charset="0"/>
              </a:rPr>
              <a:t>Il numero di appartamenti in un edificio di classe …</a:t>
            </a:r>
          </a:p>
          <a:p>
            <a:pPr marL="273050" indent="-273050">
              <a:lnSpc>
                <a:spcPct val="120000"/>
              </a:lnSpc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ea typeface="ＭＳ Ｐゴシック" charset="0"/>
              </a:rPr>
              <a:t>Il numero di pesci catturato in una battuta di pesca</a:t>
            </a:r>
          </a:p>
          <a:p>
            <a:pPr marL="273050" indent="-273050">
              <a:lnSpc>
                <a:spcPct val="120000"/>
              </a:lnSpc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ea typeface="ＭＳ Ｐゴシック" charset="0"/>
              </a:rPr>
              <a:t>Il numero dei reclami ricevuti annualmente da una compagnia aerea</a:t>
            </a:r>
          </a:p>
          <a:p>
            <a:pPr marL="273050" indent="-273050">
              <a:lnSpc>
                <a:spcPct val="120000"/>
              </a:lnSpc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ea typeface="ＭＳ Ｐゴシック" charset="0"/>
              </a:rPr>
              <a:t>Il numero di clienti che visitano la banca nell’apertura …</a:t>
            </a:r>
          </a:p>
          <a:p>
            <a:pPr marL="273050" indent="-273050">
              <a:lnSpc>
                <a:spcPct val="120000"/>
              </a:lnSpc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ea typeface="ＭＳ Ｐゴシック" charset="0"/>
              </a:rPr>
              <a:t>Il numero di teste ottenute in tre lanci successivi di una moneta </a:t>
            </a:r>
            <a:endParaRPr lang="it-IT" sz="2000" dirty="0">
              <a:ea typeface="ＭＳ Ｐゴシック" charset="0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16011" y="1204449"/>
            <a:ext cx="850630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SzPct val="85000"/>
              <a:buFont typeface="Wingdings" charset="2"/>
              <a:buChar char="q"/>
            </a:pPr>
            <a:r>
              <a:rPr lang="it-IT" b="0" dirty="0" smtClean="0">
                <a:latin typeface="+mn-lt"/>
              </a:rPr>
              <a:t>Una </a:t>
            </a:r>
            <a:r>
              <a:rPr lang="it-IT" i="1" u="sng" dirty="0" smtClean="0">
                <a:solidFill>
                  <a:schemeClr val="hlink"/>
                </a:solidFill>
                <a:latin typeface="+mn-lt"/>
              </a:rPr>
              <a:t>variabile</a:t>
            </a:r>
            <a:r>
              <a:rPr lang="it-IT" dirty="0" smtClean="0">
                <a:latin typeface="+mn-lt"/>
              </a:rPr>
              <a:t> </a:t>
            </a:r>
            <a:r>
              <a:rPr lang="it-IT" i="1" u="sng" dirty="0" smtClean="0">
                <a:solidFill>
                  <a:schemeClr val="hlink"/>
                </a:solidFill>
                <a:latin typeface="+mn-lt"/>
              </a:rPr>
              <a:t>casuale </a:t>
            </a:r>
            <a:r>
              <a:rPr lang="it-IT" b="0" dirty="0" smtClean="0">
                <a:latin typeface="+mn-lt"/>
              </a:rPr>
              <a:t>è una variabile il cui valore è determinato dal risultato di un esperimento casuale.</a:t>
            </a:r>
          </a:p>
          <a:p>
            <a:pPr marL="342900" indent="-342900" eaLnBrk="1" hangingPunct="1">
              <a:spcBef>
                <a:spcPts val="600"/>
              </a:spcBef>
              <a:buSzPct val="85000"/>
              <a:buFont typeface="Wingdings" charset="2"/>
              <a:buChar char="q"/>
            </a:pPr>
            <a:r>
              <a:rPr lang="it-IT" b="0" dirty="0" smtClean="0">
                <a:latin typeface="+mn-lt"/>
              </a:rPr>
              <a:t>Una variabile casuale che assume solo valori numerabili è detta </a:t>
            </a:r>
            <a:r>
              <a:rPr lang="it-IT" i="1" u="sng" dirty="0" smtClean="0">
                <a:solidFill>
                  <a:schemeClr val="hlink"/>
                </a:solidFill>
                <a:latin typeface="+mn-lt"/>
              </a:rPr>
              <a:t>variabile casuale discreta</a:t>
            </a:r>
          </a:p>
        </p:txBody>
      </p:sp>
    </p:spTree>
    <p:extLst>
      <p:ext uri="{BB962C8B-B14F-4D97-AF65-F5344CB8AC3E}">
        <p14:creationId xmlns:p14="http://schemas.microsoft.com/office/powerpoint/2010/main" val="2207863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47272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Probabilità di una variabile</a:t>
            </a:r>
            <a:br>
              <a:rPr lang="it-IT" dirty="0" smtClean="0"/>
            </a:br>
            <a:r>
              <a:rPr lang="it-IT" dirty="0" smtClean="0"/>
              <a:t>casuale discreta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89163" y="1435970"/>
            <a:ext cx="8809587" cy="820195"/>
          </a:xfrm>
        </p:spPr>
        <p:txBody>
          <a:bodyPr/>
          <a:lstStyle/>
          <a:p>
            <a:r>
              <a:rPr lang="it-IT" sz="2000" dirty="0" smtClean="0">
                <a:ea typeface="ＭＳ Ｐゴシック" charset="0"/>
              </a:rPr>
              <a:t>La </a:t>
            </a:r>
            <a:r>
              <a:rPr lang="it-IT" sz="2000" b="1" i="1" u="sng" dirty="0" smtClean="0">
                <a:solidFill>
                  <a:schemeClr val="hlink"/>
                </a:solidFill>
                <a:ea typeface="ＭＳ Ｐゴシック" charset="0"/>
              </a:rPr>
              <a:t>probabilità di una variabile casuale discreta è</a:t>
            </a:r>
            <a:r>
              <a:rPr lang="it-IT" sz="2000" dirty="0" smtClean="0">
                <a:ea typeface="ＭＳ Ｐゴシック" charset="0"/>
              </a:rPr>
              <a:t> una elenco di tutti i valori che la variabile casuale, </a:t>
            </a:r>
            <a:r>
              <a:rPr lang="it-IT" sz="2000" i="1" dirty="0" smtClean="0">
                <a:ea typeface="ＭＳ Ｐゴシック" charset="0"/>
              </a:rPr>
              <a:t>x</a:t>
            </a:r>
            <a:r>
              <a:rPr lang="it-IT" sz="2000" dirty="0" smtClean="0">
                <a:ea typeface="ＭＳ Ｐゴシック" charset="0"/>
              </a:rPr>
              <a:t>, può assumere e della probabilità </a:t>
            </a:r>
            <a:r>
              <a:rPr lang="it-IT" sz="2000" dirty="0" err="1" smtClean="0">
                <a:ea typeface="ＭＳ Ｐゴシック" charset="0"/>
              </a:rPr>
              <a:t>P</a:t>
            </a:r>
            <a:r>
              <a:rPr lang="it-IT" sz="2000" dirty="0" smtClean="0">
                <a:ea typeface="ＭＳ Ｐゴシック" charset="0"/>
              </a:rPr>
              <a:t>(x)</a:t>
            </a:r>
            <a:r>
              <a:rPr lang="it-IT" dirty="0" smtClean="0">
                <a:latin typeface="Verdana" charset="0"/>
                <a:ea typeface="ＭＳ Ｐゴシック" charset="0"/>
              </a:rPr>
              <a:t>.</a:t>
            </a:r>
            <a:endParaRPr lang="it-IT" dirty="0"/>
          </a:p>
          <a:p>
            <a:endParaRPr lang="it-IT" dirty="0" smtClean="0"/>
          </a:p>
        </p:txBody>
      </p:sp>
      <p:sp>
        <p:nvSpPr>
          <p:cNvPr id="5" name="CasellaDiTesto 4"/>
          <p:cNvSpPr txBox="1"/>
          <p:nvPr/>
        </p:nvSpPr>
        <p:spPr>
          <a:xfrm>
            <a:off x="339366" y="2432021"/>
            <a:ext cx="5473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+mn-lt"/>
              </a:rPr>
              <a:t>Veicoli posseduti da 2000 famiglie scelte a caso    </a:t>
            </a:r>
            <a:endParaRPr lang="it-IT" sz="1800" dirty="0">
              <a:latin typeface="+mn-lt"/>
            </a:endParaRP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716387"/>
              </p:ext>
            </p:extLst>
          </p:nvPr>
        </p:nvGraphicFramePr>
        <p:xfrm>
          <a:off x="383159" y="2876480"/>
          <a:ext cx="5167280" cy="2164079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929793"/>
                <a:gridCol w="1130217"/>
                <a:gridCol w="1818329"/>
                <a:gridCol w="1288941"/>
              </a:tblGrid>
              <a:tr h="288428"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Veicoli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Frequenza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Frequenza relativa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Probabilità</a:t>
                      </a:r>
                      <a:endParaRPr lang="it-IT" sz="1400" dirty="0"/>
                    </a:p>
                  </a:txBody>
                  <a:tcPr/>
                </a:tc>
              </a:tr>
              <a:tr h="28842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30/2000 = .015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0.015</a:t>
                      </a:r>
                      <a:endParaRPr lang="it-IT" sz="1400" dirty="0"/>
                    </a:p>
                  </a:txBody>
                  <a:tcPr/>
                </a:tc>
              </a:tr>
              <a:tr h="28842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1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470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470/2000 = .235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0.235</a:t>
                      </a:r>
                      <a:endParaRPr lang="it-IT" sz="1400" dirty="0"/>
                    </a:p>
                  </a:txBody>
                  <a:tcPr/>
                </a:tc>
              </a:tr>
              <a:tr h="28842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2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850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850/2000 = .425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0.425</a:t>
                      </a:r>
                      <a:endParaRPr lang="it-IT" sz="1400" dirty="0"/>
                    </a:p>
                  </a:txBody>
                  <a:tcPr/>
                </a:tc>
              </a:tr>
              <a:tr h="28842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3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490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490/2000 = .245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0.245</a:t>
                      </a:r>
                      <a:endParaRPr lang="it-IT" sz="1400" dirty="0"/>
                    </a:p>
                  </a:txBody>
                  <a:tcPr/>
                </a:tc>
              </a:tr>
              <a:tr h="28842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 smtClean="0"/>
                        <a:t>4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160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160/2000 = .080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dirty="0" smtClean="0"/>
                        <a:t>0.080</a:t>
                      </a:r>
                      <a:endParaRPr lang="it-IT" sz="1400" dirty="0"/>
                    </a:p>
                  </a:txBody>
                  <a:tcPr/>
                </a:tc>
              </a:tr>
              <a:tr h="288428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400" i="1" dirty="0" err="1" smtClean="0"/>
                        <a:t>N</a:t>
                      </a:r>
                      <a:r>
                        <a:rPr lang="it-IT" sz="1400" dirty="0" smtClean="0"/>
                        <a:t>=2000</a:t>
                      </a:r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it-IT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>
                          <a:latin typeface="Symbol" charset="2"/>
                          <a:cs typeface="Symbol" charset="2"/>
                        </a:rPr>
                        <a:t>S</a:t>
                      </a:r>
                      <a:r>
                        <a:rPr lang="it-IT" sz="1400" dirty="0" smtClean="0"/>
                        <a:t>P(x) = 1.00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16511" y="5368016"/>
            <a:ext cx="8704263" cy="113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800" b="0" dirty="0" smtClean="0">
                <a:ea typeface="ＭＳ Ｐゴシック" charset="0"/>
              </a:rPr>
              <a:t>La distribuzione di probabilità di una variabile casuale discreta verifica le </a:t>
            </a:r>
            <a:r>
              <a:rPr lang="it-IT" sz="1800" b="0" i="1" dirty="0" smtClean="0">
                <a:ea typeface="ＭＳ Ｐゴシック" charset="0"/>
              </a:rPr>
              <a:t>proprietà</a:t>
            </a:r>
            <a:r>
              <a:rPr lang="it-IT" sz="1800" b="0" dirty="0" smtClean="0">
                <a:ea typeface="ＭＳ Ｐゴシック" charset="0"/>
              </a:rPr>
              <a:t>.</a:t>
            </a:r>
          </a:p>
          <a:p>
            <a:pPr marL="623888" lvl="1" indent="-449263">
              <a:spcBef>
                <a:spcPts val="600"/>
              </a:spcBef>
              <a:buClrTx/>
              <a:buSzPct val="100000"/>
              <a:buFont typeface="Wingdings" charset="0"/>
              <a:buAutoNum type="arabicPeriod"/>
            </a:pPr>
            <a:r>
              <a:rPr lang="it-IT" sz="1800" dirty="0" smtClean="0">
                <a:latin typeface="Cambria"/>
                <a:ea typeface="ＭＳ Ｐゴシック" charset="0"/>
                <a:cs typeface="Cambria"/>
              </a:rPr>
              <a:t>0 ≤ </a:t>
            </a:r>
            <a:r>
              <a:rPr lang="it-IT" sz="1800" i="1" dirty="0" err="1" smtClean="0">
                <a:latin typeface="Cambria"/>
                <a:ea typeface="ＭＳ Ｐゴシック" charset="0"/>
                <a:cs typeface="Cambria"/>
              </a:rPr>
              <a:t>P</a:t>
            </a:r>
            <a:r>
              <a:rPr lang="it-IT" sz="1800" i="1" dirty="0" smtClean="0">
                <a:latin typeface="Cambria"/>
                <a:ea typeface="ＭＳ Ｐゴシック" charset="0"/>
                <a:cs typeface="Cambria"/>
              </a:rPr>
              <a:t> </a:t>
            </a:r>
            <a:r>
              <a:rPr lang="it-IT" sz="1800" dirty="0" smtClean="0">
                <a:latin typeface="Cambria"/>
                <a:ea typeface="ＭＳ Ｐゴシック" charset="0"/>
                <a:cs typeface="Cambria"/>
              </a:rPr>
              <a:t>(</a:t>
            </a:r>
            <a:r>
              <a:rPr lang="it-IT" sz="1800" i="1" dirty="0" smtClean="0">
                <a:latin typeface="Cambria"/>
                <a:ea typeface="ＭＳ Ｐゴシック" charset="0"/>
                <a:cs typeface="Cambria"/>
              </a:rPr>
              <a:t>x</a:t>
            </a:r>
            <a:r>
              <a:rPr lang="it-IT" sz="1800" dirty="0" smtClean="0">
                <a:latin typeface="Cambria"/>
                <a:ea typeface="ＭＳ Ｐゴシック" charset="0"/>
                <a:cs typeface="Cambria"/>
              </a:rPr>
              <a:t>) ≤ 1 per ciascun valore di </a:t>
            </a:r>
            <a:r>
              <a:rPr lang="it-IT" sz="1800" i="1" dirty="0" smtClean="0">
                <a:latin typeface="Cambria"/>
                <a:ea typeface="ＭＳ Ｐゴシック" charset="0"/>
                <a:cs typeface="Cambria"/>
              </a:rPr>
              <a:t>x</a:t>
            </a:r>
          </a:p>
          <a:p>
            <a:pPr marL="623888" lvl="1" indent="-449263">
              <a:spcBef>
                <a:spcPts val="600"/>
              </a:spcBef>
              <a:buClrTx/>
              <a:buSzPct val="100000"/>
              <a:buFont typeface="Wingdings" charset="0"/>
              <a:buAutoNum type="arabicPeriod"/>
            </a:pPr>
            <a:r>
              <a:rPr lang="it-IT" sz="1800" dirty="0" smtClean="0">
                <a:latin typeface="Cambria"/>
                <a:ea typeface="ＭＳ Ｐゴシック" charset="0"/>
                <a:cs typeface="Cambria"/>
              </a:rPr>
              <a:t>Σ</a:t>
            </a:r>
            <a:r>
              <a:rPr lang="it-IT" sz="1800" i="1" dirty="0" smtClean="0">
                <a:latin typeface="Cambria"/>
                <a:ea typeface="ＭＳ Ｐゴシック" charset="0"/>
                <a:cs typeface="Cambria"/>
              </a:rPr>
              <a:t>P </a:t>
            </a:r>
            <a:r>
              <a:rPr lang="it-IT" sz="1800" dirty="0" smtClean="0">
                <a:latin typeface="Cambria"/>
                <a:ea typeface="ＭＳ Ｐゴシック" charset="0"/>
                <a:cs typeface="Cambria"/>
              </a:rPr>
              <a:t>(</a:t>
            </a:r>
            <a:r>
              <a:rPr lang="it-IT" sz="1800" i="1" dirty="0" smtClean="0">
                <a:latin typeface="Cambria"/>
                <a:ea typeface="ＭＳ Ｐゴシック" charset="0"/>
                <a:cs typeface="Cambria"/>
              </a:rPr>
              <a:t>x</a:t>
            </a:r>
            <a:r>
              <a:rPr lang="it-IT" sz="1800" dirty="0" smtClean="0">
                <a:latin typeface="Cambria"/>
                <a:ea typeface="ＭＳ Ｐゴシック" charset="0"/>
                <a:cs typeface="Cambria"/>
              </a:rPr>
              <a:t>) = 1.</a:t>
            </a:r>
            <a:endParaRPr lang="it-IT" sz="1800" dirty="0">
              <a:latin typeface="Cambria"/>
              <a:ea typeface="ＭＳ Ｐゴシック" charset="0"/>
              <a:cs typeface="Cambria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972" y="2529501"/>
            <a:ext cx="3276600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0029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3298" y="262162"/>
            <a:ext cx="8852710" cy="990600"/>
          </a:xfrm>
        </p:spPr>
        <p:txBody>
          <a:bodyPr>
            <a:normAutofit fontScale="90000"/>
          </a:bodyPr>
          <a:lstStyle/>
          <a:p>
            <a:r>
              <a:rPr lang="it-IT" dirty="0"/>
              <a:t>Probabilità di una </a:t>
            </a:r>
            <a:r>
              <a:rPr lang="it-IT" dirty="0" smtClean="0"/>
              <a:t>variabile casuale </a:t>
            </a:r>
            <a:r>
              <a:rPr lang="it-IT" dirty="0"/>
              <a:t>discreta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46595" y="1152216"/>
            <a:ext cx="8704754" cy="1140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000" dirty="0" smtClean="0">
                <a:ea typeface="ＭＳ Ｐゴシック" charset="0"/>
              </a:rPr>
              <a:t>La tabella e il grafico riportano la distribuzione di probabilità del numero di interruzioni settimanali di una macchina operatrice; i valori sono stati ottenuti monitorando il funzionamento della MO per un anno.  </a:t>
            </a:r>
            <a:endParaRPr lang="it-IT" sz="2000" dirty="0">
              <a:ea typeface="ＭＳ Ｐゴシック" charset="0"/>
            </a:endParaRPr>
          </a:p>
        </p:txBody>
      </p:sp>
      <p:pic>
        <p:nvPicPr>
          <p:cNvPr id="4" name="Picture 25" descr="tableun_05_0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04" y="2513447"/>
            <a:ext cx="5218867" cy="721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247" y="2452436"/>
            <a:ext cx="28194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65792" y="3398659"/>
            <a:ext cx="5658746" cy="3215772"/>
          </a:xfrm>
          <a:prstGeom prst="rect">
            <a:avLst/>
          </a:prstGeom>
          <a:solidFill>
            <a:srgbClr val="FFFCD2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Tx/>
              <a:buFont typeface="+mj-lt"/>
              <a:buAutoNum type="arabicPeriod"/>
            </a:pP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dirty="0" smtClean="0">
                <a:ea typeface="ＭＳ Ｐゴシック" charset="0"/>
              </a:rPr>
              <a:t>esattamente 2 interruzioni</a:t>
            </a:r>
            <a:r>
              <a:rPr lang="it-IT" sz="1600" b="0" dirty="0" smtClean="0">
                <a:ea typeface="ＭＳ Ｐゴシック" charset="0"/>
              </a:rPr>
              <a:t>)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2) = .35</a:t>
            </a:r>
          </a:p>
          <a:p>
            <a:pPr marL="342900" indent="-342900">
              <a:spcBef>
                <a:spcPts val="1200"/>
              </a:spcBef>
              <a:buClrTx/>
              <a:buFont typeface="+mj-lt"/>
              <a:buAutoNum type="arabicPeriod"/>
            </a:pP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dirty="0" smtClean="0">
                <a:ea typeface="ＭＳ Ｐゴシック" charset="0"/>
              </a:rPr>
              <a:t>da 0 a 2 interruzioni</a:t>
            </a:r>
            <a:r>
              <a:rPr lang="it-IT" sz="1600" b="0" dirty="0" smtClean="0">
                <a:ea typeface="ＭＳ Ｐゴシック" charset="0"/>
              </a:rPr>
              <a:t>)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(0 ≤</a:t>
            </a:r>
            <a:r>
              <a:rPr lang="it-IT" sz="1600" b="0" i="1" dirty="0" smtClean="0">
                <a:ea typeface="ＭＳ Ｐゴシック" charset="0"/>
              </a:rPr>
              <a:t> </a:t>
            </a:r>
            <a:r>
              <a:rPr lang="it-IT" sz="1600" b="0" i="1" dirty="0" smtClean="0">
                <a:ea typeface="ＭＳ Ｐゴシック" charset="0"/>
                <a:cs typeface="Times New Roman" charset="0"/>
              </a:rPr>
              <a:t>x</a:t>
            </a:r>
            <a:r>
              <a:rPr lang="it-IT" sz="1600" b="0" i="1" dirty="0" smtClean="0">
                <a:ea typeface="ＭＳ Ｐゴシック" charset="0"/>
              </a:rPr>
              <a:t> </a:t>
            </a:r>
            <a:r>
              <a:rPr lang="it-IT" sz="1600" b="0" dirty="0" smtClean="0">
                <a:ea typeface="ＭＳ Ｐゴシック" charset="0"/>
              </a:rPr>
              <a:t>≤ 2)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dirty="0" smtClean="0">
                <a:ea typeface="ＭＳ Ｐゴシック" charset="0"/>
              </a:rPr>
              <a:t>		            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0) +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1) +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2)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dirty="0" smtClean="0">
                <a:ea typeface="ＭＳ Ｐゴシック" charset="0"/>
              </a:rPr>
              <a:t>                                       = .15 + .20 + .35 = .70</a:t>
            </a:r>
          </a:p>
          <a:p>
            <a:pPr marL="342900" indent="-342900">
              <a:spcBef>
                <a:spcPts val="1200"/>
              </a:spcBef>
              <a:buClrTx/>
              <a:buFont typeface="+mj-lt"/>
              <a:buAutoNum type="arabicPeriod"/>
            </a:pP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dirty="0" smtClean="0">
                <a:ea typeface="ＭＳ Ｐゴシック" charset="0"/>
              </a:rPr>
              <a:t>più di 1 interruzione</a:t>
            </a:r>
            <a:r>
              <a:rPr lang="it-IT" sz="1600" b="0" dirty="0" smtClean="0">
                <a:ea typeface="ＭＳ Ｐゴシック" charset="0"/>
              </a:rPr>
              <a:t>)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&gt; 1)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dirty="0" smtClean="0">
                <a:ea typeface="ＭＳ Ｐゴシック" charset="0"/>
              </a:rPr>
              <a:t>		            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2) +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3) </a:t>
            </a:r>
          </a:p>
          <a:p>
            <a:pPr marL="660400" indent="-660400">
              <a:buFont typeface="Wingdings" charset="0"/>
              <a:buNone/>
            </a:pPr>
            <a:r>
              <a:rPr lang="it-IT" sz="1600" b="0" dirty="0" smtClean="0">
                <a:ea typeface="ＭＳ Ｐゴシック" charset="0"/>
              </a:rPr>
              <a:t>	 		             = .35 +.30 = .65</a:t>
            </a:r>
          </a:p>
          <a:p>
            <a:pPr marL="342900" indent="-342900">
              <a:spcBef>
                <a:spcPts val="1200"/>
              </a:spcBef>
              <a:buClrTx/>
              <a:buFont typeface="+mj-lt"/>
              <a:buAutoNum type="arabicPeriod" startAt="4"/>
            </a:pP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dirty="0" smtClean="0">
                <a:ea typeface="ＭＳ Ｐゴシック" charset="0"/>
              </a:rPr>
              <a:t>al più 1 interruzione</a:t>
            </a:r>
            <a:r>
              <a:rPr lang="it-IT" sz="1600" b="0" dirty="0" smtClean="0">
                <a:ea typeface="ＭＳ Ｐゴシック" charset="0"/>
              </a:rPr>
              <a:t>)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≤ 1) </a:t>
            </a:r>
            <a:r>
              <a:rPr lang="it-IT" sz="1600" b="0" i="1" dirty="0" smtClean="0">
                <a:ea typeface="ＭＳ Ｐゴシック" charset="0"/>
              </a:rPr>
              <a:t/>
            </a:r>
            <a:br>
              <a:rPr lang="it-IT" sz="1600" b="0" i="1" dirty="0" smtClean="0">
                <a:ea typeface="ＭＳ Ｐゴシック" charset="0"/>
              </a:rPr>
            </a:br>
            <a:r>
              <a:rPr lang="it-IT" sz="1600" b="0" dirty="0" smtClean="0">
                <a:ea typeface="ＭＳ Ｐゴシック" charset="0"/>
              </a:rPr>
              <a:t>	                            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0) +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</a:t>
            </a:r>
            <a:r>
              <a:rPr lang="it-IT" sz="1600" b="0" i="1" dirty="0" smtClean="0">
                <a:ea typeface="ＭＳ Ｐゴシック" charset="0"/>
              </a:rPr>
              <a:t>x </a:t>
            </a:r>
            <a:r>
              <a:rPr lang="it-IT" sz="1600" b="0" dirty="0" smtClean="0">
                <a:ea typeface="ＭＳ Ｐゴシック" charset="0"/>
              </a:rPr>
              <a:t>= 1) </a:t>
            </a:r>
          </a:p>
          <a:p>
            <a:pPr marL="660400" indent="-660400">
              <a:buFont typeface="Wingdings" charset="0"/>
              <a:buNone/>
            </a:pPr>
            <a:r>
              <a:rPr lang="it-IT" sz="1600" b="0" dirty="0" smtClean="0">
                <a:ea typeface="ＭＳ Ｐゴシック" charset="0"/>
              </a:rPr>
              <a:t>			             = .15 + .20 = .35</a:t>
            </a:r>
            <a:endParaRPr lang="it-IT" sz="1600" b="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246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58923" y="163803"/>
            <a:ext cx="8455383" cy="944684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Media della </a:t>
            </a:r>
            <a:r>
              <a:rPr lang="it-IT" dirty="0"/>
              <a:t>Distribuzione </a:t>
            </a:r>
            <a:br>
              <a:rPr lang="it-IT" dirty="0"/>
            </a:br>
            <a:r>
              <a:rPr lang="it-IT" dirty="0"/>
              <a:t>di una Variabile Casuale Discreta</a:t>
            </a:r>
            <a:endParaRPr lang="it-IT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1955" y="1234762"/>
            <a:ext cx="8737330" cy="2377631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0"/>
              <a:buNone/>
            </a:pPr>
            <a:r>
              <a:rPr lang="it-IT" sz="1800" b="0" dirty="0" smtClean="0">
                <a:ea typeface="ＭＳ Ｐゴシック" charset="0"/>
              </a:rPr>
              <a:t>La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media di una variabile</a:t>
            </a:r>
            <a:r>
              <a:rPr lang="it-IT" sz="1800" b="0" i="1" dirty="0" smtClean="0">
                <a:ea typeface="ＭＳ Ｐゴシック" charset="0"/>
              </a:rPr>
              <a:t>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discreta </a:t>
            </a:r>
            <a:r>
              <a:rPr lang="it-IT" sz="1800" b="0" i="1" dirty="0" smtClean="0">
                <a:latin typeface="Times New Roman"/>
                <a:ea typeface="ＭＳ Ｐゴシック" charset="0"/>
                <a:cs typeface="Times New Roman"/>
              </a:rPr>
              <a:t>x</a:t>
            </a:r>
            <a:r>
              <a:rPr lang="it-IT" sz="1800" b="0" dirty="0" smtClean="0">
                <a:ea typeface="ＭＳ Ｐゴシック" charset="0"/>
              </a:rPr>
              <a:t> è il valore che si otterrebbe in media se l’esperimento fosse ripetuto un numero molto grande di volte. È indicato con </a:t>
            </a:r>
            <a:r>
              <a:rPr lang="it-IT" sz="1800" b="0" i="1" dirty="0" smtClean="0">
                <a:ea typeface="ＭＳ Ｐゴシック" charset="0"/>
              </a:rPr>
              <a:t>µ </a:t>
            </a:r>
            <a:r>
              <a:rPr lang="it-IT" sz="1800" b="0" dirty="0" smtClean="0">
                <a:ea typeface="ＭＳ Ｐゴシック" charset="0"/>
              </a:rPr>
              <a:t>ed è calcolato da</a:t>
            </a:r>
          </a:p>
          <a:p>
            <a:pPr algn="ctr">
              <a:lnSpc>
                <a:spcPct val="80000"/>
              </a:lnSpc>
              <a:buFont typeface="Wingdings" charset="0"/>
              <a:buNone/>
            </a:pP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µ = </a:t>
            </a:r>
            <a:r>
              <a:rPr lang="it-IT" sz="2000" b="0" i="1" dirty="0" err="1" smtClean="0">
                <a:latin typeface="Times New Roman"/>
                <a:ea typeface="ＭＳ Ｐゴシック" charset="0"/>
                <a:cs typeface="Times New Roman"/>
              </a:rPr>
              <a:t>Σ</a:t>
            </a: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 x </a:t>
            </a:r>
            <a:r>
              <a:rPr lang="it-IT" sz="2000" b="0" i="1" dirty="0" err="1" smtClean="0">
                <a:latin typeface="Times New Roman"/>
                <a:ea typeface="ＭＳ Ｐゴシック" charset="0"/>
                <a:cs typeface="Times New Roman"/>
              </a:rPr>
              <a:t>P</a:t>
            </a: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(x)</a:t>
            </a:r>
          </a:p>
          <a:p>
            <a:pPr algn="ctr">
              <a:buFont typeface="Wingdings" charset="0"/>
              <a:buNone/>
            </a:pPr>
            <a:endParaRPr lang="it-IT" sz="1000" b="0" dirty="0" smtClean="0">
              <a:ea typeface="ＭＳ Ｐゴシック" charset="0"/>
              <a:cs typeface="Times New Roman" charset="0"/>
            </a:endParaRPr>
          </a:p>
          <a:p>
            <a:pPr marL="0" indent="0">
              <a:buFont typeface="Wingdings" charset="0"/>
              <a:buNone/>
            </a:pPr>
            <a:r>
              <a:rPr lang="it-IT" sz="1800" b="0" dirty="0" smtClean="0">
                <a:ea typeface="ＭＳ Ｐゴシック" charset="0"/>
              </a:rPr>
              <a:t>La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media di una variabile</a:t>
            </a:r>
            <a:r>
              <a:rPr lang="it-IT" sz="1800" b="0" i="1" dirty="0" smtClean="0">
                <a:ea typeface="ＭＳ Ｐゴシック" charset="0"/>
              </a:rPr>
              <a:t>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discreta </a:t>
            </a:r>
            <a:r>
              <a:rPr lang="it-IT" sz="1800" b="0" i="1" dirty="0" smtClean="0">
                <a:latin typeface="Times New Roman"/>
                <a:ea typeface="ＭＳ Ｐゴシック" charset="0"/>
                <a:cs typeface="Times New Roman"/>
              </a:rPr>
              <a:t>x</a:t>
            </a:r>
            <a:r>
              <a:rPr lang="it-IT" sz="1800" b="0" dirty="0" smtClean="0">
                <a:ea typeface="ＭＳ Ｐゴシック" charset="0"/>
              </a:rPr>
              <a:t> con probabilità </a:t>
            </a:r>
            <a:r>
              <a:rPr lang="it-IT" sz="1800" b="0" dirty="0" err="1" smtClean="0">
                <a:ea typeface="ＭＳ Ｐゴシック" charset="0"/>
              </a:rPr>
              <a:t>P</a:t>
            </a:r>
            <a:r>
              <a:rPr lang="it-IT" sz="1800" b="0" dirty="0" smtClean="0">
                <a:ea typeface="ＭＳ Ｐゴシック" charset="0"/>
              </a:rPr>
              <a:t>()x) è detta anche valore atteso o </a:t>
            </a:r>
            <a:r>
              <a:rPr lang="it-IT" sz="1800" b="0" dirty="0" err="1" smtClean="0">
                <a:ea typeface="ＭＳ Ｐゴシック" charset="0"/>
              </a:rPr>
              <a:t>Expected</a:t>
            </a:r>
            <a:r>
              <a:rPr lang="it-IT" sz="1800" b="0" dirty="0" smtClean="0">
                <a:ea typeface="ＭＳ Ｐゴシック" charset="0"/>
              </a:rPr>
              <a:t> </a:t>
            </a:r>
            <a:r>
              <a:rPr lang="it-IT" sz="1800" b="0" dirty="0" err="1" smtClean="0">
                <a:ea typeface="ＭＳ Ｐゴシック" charset="0"/>
              </a:rPr>
              <a:t>value</a:t>
            </a:r>
            <a:r>
              <a:rPr lang="it-IT" sz="1800" b="0" dirty="0" smtClean="0">
                <a:ea typeface="ＭＳ Ｐゴシック" charset="0"/>
              </a:rPr>
              <a:t> </a:t>
            </a:r>
            <a:r>
              <a:rPr lang="it-IT" sz="1800" b="0" i="1" dirty="0" smtClean="0">
                <a:ea typeface="ＭＳ Ｐゴシック" charset="0"/>
              </a:rPr>
              <a:t>E(x)</a:t>
            </a:r>
            <a:r>
              <a:rPr lang="it-IT" sz="1800" b="0" dirty="0" smtClean="0">
                <a:ea typeface="ＭＳ Ｐゴシック" charset="0"/>
              </a:rPr>
              <a:t>,</a:t>
            </a:r>
          </a:p>
          <a:p>
            <a:pPr algn="ctr">
              <a:lnSpc>
                <a:spcPct val="80000"/>
              </a:lnSpc>
              <a:buFont typeface="Wingdings" charset="0"/>
              <a:buNone/>
            </a:pP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 E(x) = </a:t>
            </a:r>
            <a:r>
              <a:rPr lang="it-IT" sz="2000" b="0" i="1" dirty="0" err="1" smtClean="0">
                <a:latin typeface="Times New Roman"/>
                <a:ea typeface="ＭＳ Ｐゴシック" charset="0"/>
                <a:cs typeface="Times New Roman"/>
              </a:rPr>
              <a:t>Σ</a:t>
            </a: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 x </a:t>
            </a:r>
            <a:r>
              <a:rPr lang="it-IT" sz="2000" b="0" i="1" dirty="0" err="1" smtClean="0">
                <a:latin typeface="Times New Roman"/>
                <a:ea typeface="ＭＳ Ｐゴシック" charset="0"/>
                <a:cs typeface="Times New Roman"/>
              </a:rPr>
              <a:t>P</a:t>
            </a: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(x)</a:t>
            </a:r>
          </a:p>
          <a:p>
            <a:pPr>
              <a:lnSpc>
                <a:spcPct val="80000"/>
              </a:lnSpc>
            </a:pPr>
            <a:endParaRPr lang="it-IT" sz="1800" b="0" dirty="0">
              <a:ea typeface="ＭＳ Ｐゴシック" charset="0"/>
            </a:endParaRPr>
          </a:p>
        </p:txBody>
      </p:sp>
      <p:grpSp>
        <p:nvGrpSpPr>
          <p:cNvPr id="10" name="Gruppo 9"/>
          <p:cNvGrpSpPr/>
          <p:nvPr/>
        </p:nvGrpSpPr>
        <p:grpSpPr>
          <a:xfrm>
            <a:off x="482676" y="3624016"/>
            <a:ext cx="4745251" cy="2628349"/>
            <a:chOff x="482676" y="3470730"/>
            <a:chExt cx="4745251" cy="2628349"/>
          </a:xfrm>
        </p:grpSpPr>
        <p:pic>
          <p:nvPicPr>
            <p:cNvPr id="7" name="Picture 5" descr="table_05_06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676" y="3831079"/>
              <a:ext cx="4745251" cy="22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asellaDiTesto 7"/>
            <p:cNvSpPr txBox="1"/>
            <p:nvPr/>
          </p:nvSpPr>
          <p:spPr>
            <a:xfrm>
              <a:off x="503591" y="3470730"/>
              <a:ext cx="45651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dirty="0" smtClean="0">
                  <a:latin typeface="+mn-lt"/>
                </a:rPr>
                <a:t>Interruzioni settimanali</a:t>
              </a:r>
              <a:endParaRPr lang="it-IT" sz="2000" dirty="0">
                <a:latin typeface="+mn-lt"/>
              </a:endParaRPr>
            </a:p>
          </p:txBody>
        </p:sp>
      </p:grp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037" y="3602056"/>
            <a:ext cx="28194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ttangolo 10"/>
          <p:cNvSpPr/>
          <p:nvPr/>
        </p:nvSpPr>
        <p:spPr>
          <a:xfrm>
            <a:off x="523434" y="6300725"/>
            <a:ext cx="46657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charset="0"/>
              <a:buNone/>
            </a:pPr>
            <a:r>
              <a:rPr lang="en-GB" sz="2000" b="0" dirty="0" smtClean="0">
                <a:latin typeface="Verdana" charset="0"/>
              </a:rPr>
              <a:t>La media </a:t>
            </a:r>
            <a:r>
              <a:rPr lang="en-GB" sz="2000" b="0" dirty="0" err="1" smtClean="0">
                <a:latin typeface="Verdana" charset="0"/>
              </a:rPr>
              <a:t>è</a:t>
            </a:r>
            <a:r>
              <a:rPr lang="en-GB" sz="2000" b="0" dirty="0" smtClean="0">
                <a:latin typeface="Verdana" charset="0"/>
              </a:rPr>
              <a:t> </a:t>
            </a:r>
            <a:r>
              <a:rPr lang="en-US" sz="2000" b="0" i="1" dirty="0">
                <a:latin typeface="Times New Roman"/>
                <a:cs typeface="Times New Roman"/>
              </a:rPr>
              <a:t>µ = </a:t>
            </a:r>
            <a:r>
              <a:rPr lang="el-GR" sz="2000" b="0" i="1" dirty="0">
                <a:latin typeface="Times New Roman"/>
                <a:cs typeface="Times New Roman"/>
              </a:rPr>
              <a:t>Σ</a:t>
            </a:r>
            <a:r>
              <a:rPr lang="en-GB" sz="2000" b="0" i="1" dirty="0">
                <a:latin typeface="Times New Roman"/>
                <a:cs typeface="Times New Roman"/>
              </a:rPr>
              <a:t>x P(x) </a:t>
            </a:r>
            <a:r>
              <a:rPr lang="en-GB" sz="2000" b="0" dirty="0">
                <a:latin typeface="Times New Roman"/>
                <a:cs typeface="Times New Roman"/>
              </a:rPr>
              <a:t>=</a:t>
            </a:r>
            <a:r>
              <a:rPr lang="en-GB" sz="2000" b="0" dirty="0">
                <a:latin typeface="Verdana" charset="0"/>
              </a:rPr>
              <a:t> 1.80</a:t>
            </a:r>
          </a:p>
        </p:txBody>
      </p:sp>
    </p:spTree>
    <p:extLst>
      <p:ext uri="{BB962C8B-B14F-4D97-AF65-F5344CB8AC3E}">
        <p14:creationId xmlns:p14="http://schemas.microsoft.com/office/powerpoint/2010/main" val="26164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6110" y="303471"/>
            <a:ext cx="8769044" cy="9906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Deviazione Standard della Distribuzione </a:t>
            </a:r>
            <a:br>
              <a:rPr lang="it-IT" dirty="0" smtClean="0"/>
            </a:br>
            <a:r>
              <a:rPr lang="it-IT" dirty="0" smtClean="0"/>
              <a:t>di una Variabile Casuale Discreta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71087" y="1439066"/>
            <a:ext cx="8574589" cy="849215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b="0" dirty="0" smtClean="0">
                <a:ea typeface="ＭＳ Ｐゴシック" charset="0"/>
              </a:rPr>
              <a:t>La </a:t>
            </a:r>
            <a:r>
              <a:rPr lang="it-IT" sz="2000" b="0" i="1" u="sng" dirty="0" smtClean="0">
                <a:solidFill>
                  <a:schemeClr val="hlink"/>
                </a:solidFill>
                <a:ea typeface="ＭＳ Ｐゴシック" charset="0"/>
              </a:rPr>
              <a:t>deviazione standard di una variabile casuale discreta </a:t>
            </a: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x</a:t>
            </a:r>
            <a:r>
              <a:rPr lang="it-IT" sz="2000" b="0" dirty="0" smtClean="0">
                <a:ea typeface="ＭＳ Ｐゴシック" charset="0"/>
              </a:rPr>
              <a:t> misura la dispersione della distribuzione di probabilità di </a:t>
            </a:r>
            <a:r>
              <a:rPr lang="it-IT" sz="2000" b="0" i="1" dirty="0" smtClean="0">
                <a:latin typeface="Times New Roman"/>
                <a:ea typeface="ＭＳ Ｐゴシック" charset="0"/>
                <a:cs typeface="Times New Roman"/>
              </a:rPr>
              <a:t>x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812127"/>
              </p:ext>
            </p:extLst>
          </p:nvPr>
        </p:nvGraphicFramePr>
        <p:xfrm>
          <a:off x="3248694" y="2265893"/>
          <a:ext cx="2272585" cy="53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13" name="Equation" r:id="rId3" imgW="1333440" imgH="304560" progId="Equation.3">
                  <p:embed/>
                </p:oleObj>
              </mc:Choice>
              <mc:Fallback>
                <p:oleObj name="Equation" r:id="rId3" imgW="133344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48694" y="2265893"/>
                        <a:ext cx="2272585" cy="5399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378617" y="2857605"/>
            <a:ext cx="3693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+mn-lt"/>
              </a:rPr>
              <a:t>Interruzioni settimanali</a:t>
            </a:r>
            <a:endParaRPr lang="it-IT" sz="2000" dirty="0">
              <a:latin typeface="+mn-lt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446" y="2956066"/>
            <a:ext cx="2819400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047449"/>
              </p:ext>
            </p:extLst>
          </p:nvPr>
        </p:nvGraphicFramePr>
        <p:xfrm>
          <a:off x="424943" y="3451852"/>
          <a:ext cx="3625676" cy="1539240"/>
        </p:xfrm>
        <a:graphic>
          <a:graphicData uri="http://schemas.openxmlformats.org/drawingml/2006/table">
            <a:tbl>
              <a:tblPr firstRow="1" lastRow="1">
                <a:tableStyleId>{72833802-FEF1-4C79-8D5D-14CF1EAF98D9}</a:tableStyleId>
              </a:tblPr>
              <a:tblGrid>
                <a:gridCol w="906419"/>
                <a:gridCol w="906419"/>
                <a:gridCol w="906419"/>
                <a:gridCol w="90641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x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P(x)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xP(x)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x2P(x)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0.15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0.00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0.00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0.20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0.20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0.20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0.35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0.70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1.40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3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0.30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0.90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2.70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600" u="none" strike="noStrike">
                          <a:effectLst/>
                        </a:rPr>
                        <a:t>Somma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1.00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>
                          <a:effectLst/>
                        </a:rPr>
                        <a:t>1.80</a:t>
                      </a:r>
                      <a:endParaRPr lang="it-IT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600" u="none" strike="noStrike" dirty="0">
                          <a:effectLst/>
                        </a:rPr>
                        <a:t>4.30</a:t>
                      </a:r>
                      <a:endParaRPr lang="it-IT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graphicFrame>
        <p:nvGraphicFramePr>
          <p:cNvPr id="1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0510630"/>
              </p:ext>
            </p:extLst>
          </p:nvPr>
        </p:nvGraphicFramePr>
        <p:xfrm>
          <a:off x="381000" y="5487988"/>
          <a:ext cx="4522788" cy="110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414" name="Equation" r:id="rId6" imgW="2654300" imgH="622300" progId="Equation.3">
                  <p:embed/>
                </p:oleObj>
              </mc:Choice>
              <mc:Fallback>
                <p:oleObj name="Equation" r:id="rId6" imgW="26543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5487988"/>
                        <a:ext cx="4522788" cy="1101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04726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0564" y="303471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Parametri della distribuzione di una variabile Casuale Discreta  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18654" y="1426480"/>
            <a:ext cx="8497887" cy="1551568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0"/>
              <a:buChar char=" "/>
            </a:pPr>
            <a:r>
              <a:rPr lang="it-IT" sz="1800" i="1" u="sng" dirty="0" smtClean="0">
                <a:solidFill>
                  <a:srgbClr val="0000FF"/>
                </a:solidFill>
                <a:ea typeface="ＭＳ Ｐゴシック" charset="0"/>
              </a:rPr>
              <a:t>Esempio #1</a:t>
            </a:r>
            <a:r>
              <a:rPr lang="it-IT" sz="1800" b="0" dirty="0" smtClean="0">
                <a:ea typeface="ＭＳ Ｐゴシック" charset="0"/>
              </a:rPr>
              <a:t>. </a:t>
            </a:r>
            <a:r>
              <a:rPr lang="it-IT" sz="1800" b="0" dirty="0" err="1" smtClean="0">
                <a:ea typeface="ＭＳ Ｐゴシック" charset="0"/>
              </a:rPr>
              <a:t>Bayer’s</a:t>
            </a:r>
            <a:r>
              <a:rPr lang="it-IT" sz="1800" b="0" dirty="0" smtClean="0">
                <a:ea typeface="ＭＳ Ｐゴシック" charset="0"/>
              </a:rPr>
              <a:t> </a:t>
            </a:r>
            <a:r>
              <a:rPr lang="it-IT" sz="1800" b="0" dirty="0" err="1" smtClean="0">
                <a:ea typeface="ＭＳ Ｐゴシック" charset="0"/>
              </a:rPr>
              <a:t>Electronics</a:t>
            </a:r>
            <a:r>
              <a:rPr lang="it-IT" sz="1800" b="0" dirty="0" smtClean="0">
                <a:ea typeface="ＭＳ Ｐゴシック" charset="0"/>
              </a:rPr>
              <a:t> costruisce componenti per computer che sono inviati a molte aziende assemblatrici. Il Controllo Qualità verifica i componenti prodotti prima della spedizione, tuttavia un certo numero di componenti difettosi rimangono non individuati. La tabella riporta il numero di componenti difettosi, </a:t>
            </a:r>
            <a:r>
              <a:rPr lang="it-IT" sz="1800" b="0" i="1" dirty="0" smtClean="0">
                <a:ea typeface="ＭＳ Ｐゴシック" charset="0"/>
                <a:cs typeface="Times New Roman" charset="0"/>
              </a:rPr>
              <a:t>x,</a:t>
            </a:r>
            <a:r>
              <a:rPr lang="it-IT" sz="1800" b="0" dirty="0" smtClean="0">
                <a:ea typeface="ＭＳ Ｐゴシック" charset="0"/>
              </a:rPr>
              <a:t> individuati in lotti di 400 unità cadauno. </a:t>
            </a:r>
            <a:endParaRPr lang="it-IT" sz="1800" dirty="0">
              <a:ea typeface="ＭＳ Ｐゴシック" charset="0"/>
            </a:endParaRPr>
          </a:p>
        </p:txBody>
      </p:sp>
      <p:pic>
        <p:nvPicPr>
          <p:cNvPr id="4" name="Picture 4" descr="table_05_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42" y="2988482"/>
            <a:ext cx="4310074" cy="1883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0856405"/>
              </p:ext>
            </p:extLst>
          </p:nvPr>
        </p:nvGraphicFramePr>
        <p:xfrm>
          <a:off x="586941" y="5374284"/>
          <a:ext cx="6237649" cy="11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982" name="Equation" r:id="rId4" imgW="3619500" imgH="622300" progId="Equation.3">
                  <p:embed/>
                </p:oleObj>
              </mc:Choice>
              <mc:Fallback>
                <p:oleObj name="Equation" r:id="rId4" imgW="36195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941" y="5374284"/>
                        <a:ext cx="6237649" cy="118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9696" y="3008199"/>
            <a:ext cx="3689347" cy="272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903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80118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it-IT" dirty="0"/>
              <a:t>Parametri della distribuzione di una variabile Casuale Discreta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18654" y="1514071"/>
            <a:ext cx="8548919" cy="1781493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0"/>
              <a:buChar char=" "/>
            </a:pPr>
            <a:r>
              <a:rPr lang="it-IT" sz="1800" i="1" u="sng" dirty="0" smtClean="0">
                <a:solidFill>
                  <a:srgbClr val="0000FF"/>
                </a:solidFill>
                <a:ea typeface="ＭＳ Ｐゴシック" charset="0"/>
              </a:rPr>
              <a:t>Esempio #2</a:t>
            </a:r>
            <a:r>
              <a:rPr lang="it-IT" sz="1800" b="0" dirty="0" smtClean="0">
                <a:ea typeface="ＭＳ Ｐゴシック" charset="0"/>
              </a:rPr>
              <a:t>. </a:t>
            </a:r>
            <a:r>
              <a:rPr lang="it-IT" sz="1800" b="0" dirty="0" err="1" smtClean="0">
                <a:ea typeface="ＭＳ Ｐゴシック" charset="0"/>
              </a:rPr>
              <a:t>Loraine</a:t>
            </a:r>
            <a:r>
              <a:rPr lang="it-IT" sz="1800" b="0" dirty="0" smtClean="0">
                <a:ea typeface="ＭＳ Ｐゴシック" charset="0"/>
              </a:rPr>
              <a:t> Corporation ha pianificato la commercializzazione di un nuovo prodotto per il </a:t>
            </a:r>
            <a:r>
              <a:rPr lang="it-IT" sz="1800" b="0" i="1" dirty="0" smtClean="0">
                <a:ea typeface="ＭＳ Ｐゴシック" charset="0"/>
              </a:rPr>
              <a:t>make-up</a:t>
            </a:r>
            <a:r>
              <a:rPr lang="it-IT" sz="1800" b="0" dirty="0" smtClean="0">
                <a:ea typeface="ＭＳ Ｐゴシック" charset="0"/>
              </a:rPr>
              <a:t>. L’analisi di mercato appositamente commissionata, ha stimato che nel primo anno l’azienda otterrà un profitto annuale di 4.5 M$ se le vendite saranno </a:t>
            </a:r>
            <a:r>
              <a:rPr lang="it-IT" sz="1800" i="1" u="sng" dirty="0" smtClean="0">
                <a:ea typeface="ＭＳ Ｐゴシック" charset="0"/>
              </a:rPr>
              <a:t>elevate</a:t>
            </a:r>
            <a:r>
              <a:rPr lang="it-IT" sz="1800" b="0" dirty="0" smtClean="0">
                <a:ea typeface="ＭＳ Ｐゴシック" charset="0"/>
              </a:rPr>
              <a:t>, un profitto di 1.2 M$ se le vendite risulteranno </a:t>
            </a:r>
            <a:r>
              <a:rPr lang="it-IT" sz="1800" i="1" u="sng" dirty="0" smtClean="0">
                <a:ea typeface="ＭＳ Ｐゴシック" charset="0"/>
              </a:rPr>
              <a:t>di livello intermedio</a:t>
            </a:r>
            <a:r>
              <a:rPr lang="it-IT" sz="1800" b="0" dirty="0" smtClean="0">
                <a:ea typeface="ＭＳ Ｐゴシック" charset="0"/>
              </a:rPr>
              <a:t> e, infine, perderà 2.3 M$ se le vendite saranno </a:t>
            </a:r>
            <a:r>
              <a:rPr lang="it-IT" sz="1800" i="1" u="sng" dirty="0" smtClean="0">
                <a:ea typeface="ＭＳ Ｐゴシック" charset="0"/>
              </a:rPr>
              <a:t>basse</a:t>
            </a:r>
            <a:r>
              <a:rPr lang="it-IT" sz="1800" b="0" dirty="0" smtClean="0">
                <a:ea typeface="ＭＳ Ｐゴシック" charset="0"/>
              </a:rPr>
              <a:t>. Le probabilità di questi tre scenari sono rispettivamente 0.32, 0.51 and 0.17.</a:t>
            </a:r>
            <a:br>
              <a:rPr lang="it-IT" sz="1800" b="0" dirty="0" smtClean="0">
                <a:ea typeface="ＭＳ Ｐゴシック" charset="0"/>
              </a:rPr>
            </a:br>
            <a:endParaRPr lang="it-IT" sz="1800" b="0" i="1" dirty="0" smtClean="0">
              <a:ea typeface="ＭＳ Ｐゴシック" charset="0"/>
            </a:endParaRPr>
          </a:p>
          <a:p>
            <a:pPr marL="0" indent="0" algn="just">
              <a:buFont typeface="Wingdings" charset="0"/>
              <a:buChar char=" "/>
            </a:pPr>
            <a:r>
              <a:rPr lang="it-IT" sz="1800" b="0" dirty="0" smtClean="0">
                <a:ea typeface="ＭＳ Ｐゴシック" charset="0"/>
              </a:rPr>
              <a:t>. </a:t>
            </a:r>
            <a:endParaRPr lang="it-IT" sz="1800" dirty="0">
              <a:ea typeface="ＭＳ Ｐゴシック" charset="0"/>
            </a:endParaRPr>
          </a:p>
        </p:txBody>
      </p:sp>
      <p:pic>
        <p:nvPicPr>
          <p:cNvPr id="5" name="Picture 9" descr="table_05_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565" y="3415109"/>
            <a:ext cx="4679995" cy="135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51795" y="4215252"/>
            <a:ext cx="733492" cy="27371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0445" y="3332740"/>
            <a:ext cx="3203993" cy="2612224"/>
          </a:xfrm>
          <a:prstGeom prst="rect">
            <a:avLst/>
          </a:prstGeom>
        </p:spPr>
      </p:pic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707274"/>
              </p:ext>
            </p:extLst>
          </p:nvPr>
        </p:nvGraphicFramePr>
        <p:xfrm>
          <a:off x="126878" y="5505477"/>
          <a:ext cx="6120000" cy="1131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995" name="Equation" r:id="rId5" imgW="3327400" imgH="622300" progId="Equation.3">
                  <p:embed/>
                </p:oleObj>
              </mc:Choice>
              <mc:Fallback>
                <p:oleObj name="Equation" r:id="rId5" imgW="3327400" imgH="622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78" y="5505477"/>
                        <a:ext cx="6120000" cy="11318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7197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79096" y="139246"/>
            <a:ext cx="8229600" cy="990600"/>
          </a:xfrm>
        </p:spPr>
        <p:txBody>
          <a:bodyPr/>
          <a:lstStyle/>
          <a:p>
            <a:r>
              <a:rPr lang="it-IT" dirty="0" smtClean="0"/>
              <a:t>Fattoriale, Combinazione</a:t>
            </a:r>
            <a:endParaRPr lang="it-IT" dirty="0"/>
          </a:p>
        </p:txBody>
      </p:sp>
      <p:grpSp>
        <p:nvGrpSpPr>
          <p:cNvPr id="9" name="Gruppo 8"/>
          <p:cNvGrpSpPr/>
          <p:nvPr/>
        </p:nvGrpSpPr>
        <p:grpSpPr>
          <a:xfrm>
            <a:off x="337209" y="1096558"/>
            <a:ext cx="8639840" cy="5053694"/>
            <a:chOff x="337209" y="1096558"/>
            <a:chExt cx="8639840" cy="5053694"/>
          </a:xfrm>
        </p:grpSpPr>
        <p:sp>
          <p:nvSpPr>
            <p:cNvPr id="3" name="Rectangle 3"/>
            <p:cNvSpPr txBox="1">
              <a:spLocks noChangeArrowheads="1"/>
            </p:cNvSpPr>
            <p:nvPr/>
          </p:nvSpPr>
          <p:spPr>
            <a:xfrm>
              <a:off x="337209" y="1096558"/>
              <a:ext cx="8631238" cy="3162491"/>
            </a:xfrm>
            <a:prstGeom prst="rect">
              <a:avLst/>
            </a:prstGeom>
          </p:spPr>
          <p:txBody>
            <a:bodyPr/>
            <a:lstStyle>
              <a:lvl1pPr marL="1828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3152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90000"/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058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188720" indent="-13716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100000"/>
                <a:buFont typeface="Arial" pitchFamily="34" charset="0"/>
                <a:buChar char="•"/>
                <a:defRPr sz="14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37160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55448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73736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920240" indent="-182880" algn="l" defTabSz="914400" rtl="0" eaLnBrk="1" latinLnBrk="0" hangingPunct="1">
                <a:spcBef>
                  <a:spcPct val="20000"/>
                </a:spcBef>
                <a:buClr>
                  <a:schemeClr val="accent1"/>
                </a:buClr>
                <a:buFont typeface="Arial" pitchFamily="34" charset="0"/>
                <a:buChar char="•"/>
                <a:defRPr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361950">
                <a:spcBef>
                  <a:spcPts val="0"/>
                </a:spcBef>
                <a:spcAft>
                  <a:spcPts val="1200"/>
                </a:spcAft>
                <a:buNone/>
              </a:pPr>
              <a:r>
                <a:rPr lang="it-IT" sz="1600" i="1" u="sng" dirty="0" smtClean="0">
                  <a:solidFill>
                    <a:srgbClr val="0000FF"/>
                  </a:solidFill>
                  <a:latin typeface="Verdana" charset="0"/>
                  <a:ea typeface="ＭＳ Ｐゴシック" charset="0"/>
                </a:rPr>
                <a:t>Fattoriale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. Il simbolo </a:t>
              </a:r>
              <a:r>
                <a:rPr lang="it-IT" sz="1600" b="0" i="1" dirty="0" err="1" smtClean="0">
                  <a:solidFill>
                    <a:schemeClr val="hlink"/>
                  </a:solidFill>
                  <a:latin typeface="Times New Roman" charset="0"/>
                  <a:ea typeface="ＭＳ Ｐゴシック" charset="0"/>
                </a:rPr>
                <a:t>n</a:t>
              </a:r>
              <a:r>
                <a:rPr lang="it-IT" sz="1600" b="0" i="1" dirty="0" smtClean="0">
                  <a:solidFill>
                    <a:schemeClr val="hlink"/>
                  </a:solidFill>
                  <a:latin typeface="Times New Roman" charset="0"/>
                  <a:ea typeface="ＭＳ Ｐゴシック" charset="0"/>
                </a:rPr>
                <a:t>!</a:t>
              </a:r>
              <a:r>
                <a:rPr lang="it-IT" sz="1600" b="0" i="1" dirty="0" smtClean="0">
                  <a:latin typeface="Verdana" charset="0"/>
                  <a:ea typeface="ＭＳ Ｐゴシック" charset="0"/>
                </a:rPr>
                <a:t>,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 “</a:t>
              </a:r>
              <a:r>
                <a:rPr lang="it-IT" altLang="ja-JP" sz="1600" b="0" i="1" dirty="0" err="1" smtClean="0">
                  <a:solidFill>
                    <a:schemeClr val="hlink"/>
                  </a:solidFill>
                  <a:latin typeface="Times New Roman" charset="0"/>
                  <a:ea typeface="ＭＳ Ｐゴシック" charset="0"/>
                </a:rPr>
                <a:t>n</a:t>
              </a:r>
              <a:r>
                <a:rPr lang="it-IT" altLang="ja-JP" sz="1600" b="0" dirty="0" smtClean="0">
                  <a:solidFill>
                    <a:schemeClr val="hlink"/>
                  </a:solidFill>
                  <a:latin typeface="Verdana" charset="0"/>
                  <a:ea typeface="ＭＳ Ｐゴシック" charset="0"/>
                </a:rPr>
                <a:t> fattoriale</a:t>
              </a:r>
              <a:r>
                <a:rPr lang="it-IT" altLang="ja-JP" sz="1600" b="0" dirty="0" smtClean="0">
                  <a:latin typeface="Verdana" charset="0"/>
                  <a:ea typeface="ＭＳ Ｐゴシック" charset="0"/>
                </a:rPr>
                <a:t>,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” </a:t>
              </a:r>
              <a:r>
                <a:rPr lang="it-IT" altLang="ja-JP" sz="1600" b="0" dirty="0" err="1" smtClean="0">
                  <a:latin typeface="Verdana" charset="0"/>
                  <a:ea typeface="ＭＳ Ｐゴシック" charset="0"/>
                </a:rPr>
                <a:t>representa</a:t>
              </a:r>
              <a:r>
                <a:rPr lang="it-IT" altLang="ja-JP" sz="1600" b="0" dirty="0" smtClean="0">
                  <a:latin typeface="Verdana" charset="0"/>
                  <a:ea typeface="ＭＳ Ｐゴシック" charset="0"/>
                </a:rPr>
                <a:t> il </a:t>
              </a:r>
              <a:r>
                <a:rPr lang="it-IT" altLang="ja-JP" sz="1600" b="0" dirty="0" err="1" smtClean="0">
                  <a:latin typeface="Verdana" charset="0"/>
                  <a:ea typeface="ＭＳ Ｐゴシック" charset="0"/>
                </a:rPr>
                <a:t>produtto</a:t>
              </a:r>
              <a:r>
                <a:rPr lang="it-IT" altLang="ja-JP" sz="1600" b="0" dirty="0" smtClean="0">
                  <a:latin typeface="Verdana" charset="0"/>
                  <a:ea typeface="ＭＳ Ｐゴシック" charset="0"/>
                </a:rPr>
                <a:t> di tutti I numeri interi compresi fra </a:t>
              </a:r>
              <a:r>
                <a:rPr lang="it-IT" altLang="ja-JP" sz="1600" b="0" i="1" dirty="0" err="1" smtClean="0">
                  <a:latin typeface="Times New Roman" charset="0"/>
                  <a:ea typeface="ＭＳ Ｐゴシック" charset="0"/>
                </a:rPr>
                <a:t>n</a:t>
              </a:r>
              <a:r>
                <a:rPr lang="it-IT" altLang="ja-JP" sz="1600" b="0" dirty="0" smtClean="0">
                  <a:latin typeface="Verdana" charset="0"/>
                  <a:ea typeface="ＭＳ Ｐゴシック" charset="0"/>
                </a:rPr>
                <a:t> e 1. </a:t>
              </a:r>
            </a:p>
            <a:p>
              <a:pPr marL="0" indent="0" algn="ctr">
                <a:buNone/>
              </a:pPr>
              <a:r>
                <a:rPr lang="en-GB" sz="1600" b="0" i="1" dirty="0" smtClean="0">
                  <a:latin typeface="Arial" charset="0"/>
                  <a:ea typeface="ＭＳ Ｐゴシック" charset="0"/>
                </a:rPr>
                <a:t>n! = n(n - 1)(n – 2)(n – 3) </a:t>
              </a:r>
              <a:r>
                <a:rPr lang="en-GB" sz="1600" b="0" i="1" dirty="0" smtClean="0">
                  <a:latin typeface="Arial" charset="0"/>
                  <a:ea typeface="ＭＳ Ｐゴシック" charset="0"/>
                  <a:cs typeface="Arial" charset="0"/>
                </a:rPr>
                <a:t>· · · </a:t>
              </a:r>
              <a:r>
                <a:rPr lang="en-GB" sz="1600" b="0" i="1" dirty="0" smtClean="0">
                  <a:latin typeface="Arial" charset="0"/>
                  <a:ea typeface="ＭＳ Ｐゴシック" charset="0"/>
                </a:rPr>
                <a:t>3 </a:t>
              </a:r>
              <a:r>
                <a:rPr lang="en-GB" sz="1600" b="0" i="1" dirty="0" smtClean="0">
                  <a:latin typeface="Arial" charset="0"/>
                  <a:ea typeface="ＭＳ Ｐゴシック" charset="0"/>
                  <a:cs typeface="Arial" charset="0"/>
                </a:rPr>
                <a:t>· </a:t>
              </a:r>
              <a:r>
                <a:rPr lang="en-GB" sz="1600" b="0" i="1" dirty="0" smtClean="0">
                  <a:latin typeface="Arial" charset="0"/>
                  <a:ea typeface="ＭＳ Ｐゴシック" charset="0"/>
                </a:rPr>
                <a:t>2 </a:t>
              </a:r>
              <a:r>
                <a:rPr lang="en-GB" sz="1600" b="0" i="1" dirty="0" smtClean="0">
                  <a:latin typeface="Arial" charset="0"/>
                  <a:ea typeface="ＭＳ Ｐゴシック" charset="0"/>
                  <a:cs typeface="Arial" charset="0"/>
                </a:rPr>
                <a:t>· </a:t>
              </a:r>
              <a:r>
                <a:rPr lang="en-GB" sz="1600" b="0" i="1" dirty="0" smtClean="0">
                  <a:latin typeface="Arial" charset="0"/>
                  <a:ea typeface="ＭＳ Ｐゴシック" charset="0"/>
                </a:rPr>
                <a:t>1 </a:t>
              </a:r>
            </a:p>
            <a:p>
              <a:pPr marL="0" indent="0" algn="ctr">
                <a:lnSpc>
                  <a:spcPct val="90000"/>
                </a:lnSpc>
                <a:buNone/>
              </a:pPr>
              <a:r>
                <a:rPr lang="it-IT" sz="1600" b="0" dirty="0" smtClean="0">
                  <a:latin typeface="Verdana" charset="0"/>
                  <a:ea typeface="ＭＳ Ｐゴシック" charset="0"/>
                </a:rPr>
                <a:t>dove per definizione, </a:t>
              </a:r>
              <a:r>
                <a:rPr lang="it-IT" sz="1600" b="0" i="1" dirty="0" smtClean="0">
                  <a:latin typeface="Verdana" charset="0"/>
                  <a:ea typeface="ＭＳ Ｐゴシック" charset="0"/>
                </a:rPr>
                <a:t>0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! = 1 </a:t>
              </a:r>
            </a:p>
            <a:p>
              <a:pPr marL="0" indent="361950" algn="just">
                <a:lnSpc>
                  <a:spcPct val="90000"/>
                </a:lnSpc>
                <a:spcBef>
                  <a:spcPts val="1200"/>
                </a:spcBef>
                <a:buNone/>
              </a:pPr>
              <a:r>
                <a:rPr lang="it-IT" sz="1600" i="1" u="sng" dirty="0" smtClean="0">
                  <a:solidFill>
                    <a:schemeClr val="hlink"/>
                  </a:solidFill>
                  <a:latin typeface="Verdana" charset="0"/>
                  <a:ea typeface="ＭＳ Ｐゴシック" charset="0"/>
                </a:rPr>
                <a:t>Combinazione</a:t>
              </a:r>
              <a:r>
                <a:rPr lang="it-IT" sz="1600" b="0" i="1" dirty="0" smtClean="0">
                  <a:solidFill>
                    <a:schemeClr val="hlink"/>
                  </a:solidFill>
                  <a:latin typeface="Verdana" charset="0"/>
                  <a:ea typeface="ＭＳ Ｐゴシック" charset="0"/>
                </a:rPr>
                <a:t>.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 </a:t>
              </a:r>
              <a:r>
                <a:rPr lang="it-IT" sz="1600" b="0" dirty="0" smtClean="0">
                  <a:ea typeface="ＭＳ Ｐゴシック" charset="0"/>
                </a:rPr>
                <a:t>La combinazione indica il numero di modi in cui </a:t>
              </a:r>
              <a:r>
                <a:rPr lang="it-IT" sz="1600" b="0" i="1" dirty="0" smtClean="0">
                  <a:latin typeface="Times New Roman"/>
                  <a:ea typeface="ＭＳ Ｐゴシック" charset="0"/>
                  <a:cs typeface="Times New Roman"/>
                </a:rPr>
                <a:t>x</a:t>
              </a:r>
              <a:r>
                <a:rPr lang="it-IT" sz="1600" b="0" i="1" dirty="0" smtClean="0">
                  <a:ea typeface="ＭＳ Ｐゴシック" charset="0"/>
                </a:rPr>
                <a:t> </a:t>
              </a:r>
              <a:r>
                <a:rPr lang="it-IT" sz="1600" b="0" dirty="0" smtClean="0">
                  <a:ea typeface="ＭＳ Ｐゴシック" charset="0"/>
                </a:rPr>
                <a:t>elementi possono essere selezionati da un totale di </a:t>
              </a:r>
              <a:r>
                <a:rPr lang="it-IT" sz="1600" b="0" i="1" dirty="0" err="1" smtClean="0">
                  <a:latin typeface="Times New Roman"/>
                  <a:ea typeface="ＭＳ Ｐゴシック" charset="0"/>
                  <a:cs typeface="Times New Roman"/>
                </a:rPr>
                <a:t>n</a:t>
              </a:r>
              <a:r>
                <a:rPr lang="it-IT" sz="1600" b="0" dirty="0" smtClean="0">
                  <a:ea typeface="ＭＳ Ｐゴシック" charset="0"/>
                </a:rPr>
                <a:t> elementi. La notazione utilizzata per indicare il numero totale di combinazioni è indicato con il simbolo</a:t>
              </a:r>
            </a:p>
            <a:p>
              <a:pPr>
                <a:lnSpc>
                  <a:spcPct val="90000"/>
                </a:lnSpc>
                <a:buFont typeface="Wingdings" charset="0"/>
                <a:buChar char=" "/>
              </a:pPr>
              <a:endParaRPr lang="en-GB" sz="1600" dirty="0">
                <a:latin typeface="Verdana" charset="0"/>
                <a:ea typeface="ＭＳ Ｐゴシック" charset="0"/>
              </a:endParaRPr>
            </a:p>
            <a:p>
              <a:pPr marL="0" indent="0">
                <a:lnSpc>
                  <a:spcPct val="90000"/>
                </a:lnSpc>
                <a:buNone/>
              </a:pPr>
              <a:endParaRPr lang="en-GB" sz="1600" dirty="0">
                <a:latin typeface="Verdana" charset="0"/>
                <a:ea typeface="ＭＳ Ｐゴシック" charset="0"/>
              </a:endParaRPr>
            </a:p>
            <a:p>
              <a:pPr marL="0" indent="361950">
                <a:lnSpc>
                  <a:spcPct val="90000"/>
                </a:lnSpc>
                <a:buNone/>
              </a:pPr>
              <a:r>
                <a:rPr lang="it-IT" sz="1600" b="0" dirty="0" smtClean="0">
                  <a:latin typeface="Verdana" charset="0"/>
                  <a:ea typeface="ＭＳ Ｐゴシック" charset="0"/>
                </a:rPr>
                <a:t>Che viene letta come “il numero di combinazioni di </a:t>
              </a:r>
              <a:r>
                <a:rPr lang="it-IT" sz="1600" b="0" i="1" dirty="0" err="1" smtClean="0">
                  <a:latin typeface="Times New Roman" charset="0"/>
                  <a:ea typeface="ＭＳ Ｐゴシック" charset="0"/>
                </a:rPr>
                <a:t>n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 elementi selezionati </a:t>
              </a:r>
              <a:r>
                <a:rPr lang="it-IT" sz="1600" b="0" i="1" dirty="0" smtClean="0">
                  <a:latin typeface="Times New Roman" charset="0"/>
                  <a:ea typeface="ＭＳ Ｐゴシック" charset="0"/>
                </a:rPr>
                <a:t>x</a:t>
              </a:r>
              <a:r>
                <a:rPr lang="it-IT" sz="1600" b="0" dirty="0" smtClean="0">
                  <a:latin typeface="Verdana" charset="0"/>
                  <a:ea typeface="ＭＳ Ｐゴシック" charset="0"/>
                </a:rPr>
                <a:t> alla volta.”</a:t>
              </a:r>
              <a:endParaRPr lang="it-IT" altLang="ja-JP" sz="1600" b="0" dirty="0">
                <a:latin typeface="Verdana" charset="0"/>
                <a:ea typeface="ＭＳ Ｐゴシック" charset="0"/>
              </a:endParaRPr>
            </a:p>
          </p:txBody>
        </p:sp>
        <p:graphicFrame>
          <p:nvGraphicFramePr>
            <p:cNvPr id="4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3297780"/>
                </p:ext>
              </p:extLst>
            </p:nvPr>
          </p:nvGraphicFramePr>
          <p:xfrm>
            <a:off x="4159889" y="3228836"/>
            <a:ext cx="419880" cy="36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0390" name="Equation" r:id="rId3" imgW="266584" imgH="228501" progId="Equation.3">
                    <p:embed/>
                  </p:oleObj>
                </mc:Choice>
                <mc:Fallback>
                  <p:oleObj name="Equation" r:id="rId3" imgW="266584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159889" y="3228836"/>
                          <a:ext cx="419880" cy="36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Rettangolo 5"/>
            <p:cNvSpPr/>
            <p:nvPr/>
          </p:nvSpPr>
          <p:spPr>
            <a:xfrm>
              <a:off x="337209" y="4266040"/>
              <a:ext cx="837698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174625" eaLnBrk="1" hangingPunct="1"/>
              <a:r>
                <a:rPr lang="it-IT" sz="1800" b="0" dirty="0" smtClean="0">
                  <a:latin typeface="+mn-lt"/>
                </a:rPr>
                <a:t>Il </a:t>
              </a:r>
              <a:r>
                <a:rPr lang="it-IT" sz="1800" i="1" u="sng" dirty="0" smtClean="0">
                  <a:solidFill>
                    <a:schemeClr val="hlink"/>
                  </a:solidFill>
                  <a:latin typeface="+mn-lt"/>
                </a:rPr>
                <a:t>numero di combinazioni</a:t>
              </a:r>
              <a:r>
                <a:rPr lang="it-IT" sz="1800" i="1" dirty="0" smtClean="0">
                  <a:latin typeface="+mn-lt"/>
                </a:rPr>
                <a:t> </a:t>
              </a:r>
              <a:r>
                <a:rPr lang="it-IT" sz="1800" b="0" dirty="0" smtClean="0">
                  <a:latin typeface="+mn-lt"/>
                </a:rPr>
                <a:t>per selezionare </a:t>
              </a:r>
              <a:r>
                <a:rPr lang="it-IT" sz="1800" b="0" i="1" dirty="0" smtClean="0">
                  <a:latin typeface="Times New Roman"/>
                  <a:cs typeface="Times New Roman"/>
                </a:rPr>
                <a:t>x</a:t>
              </a:r>
              <a:r>
                <a:rPr lang="it-IT" sz="1800" b="0" dirty="0" smtClean="0">
                  <a:latin typeface="+mn-lt"/>
                </a:rPr>
                <a:t> da </a:t>
              </a:r>
              <a:r>
                <a:rPr lang="it-IT" sz="1800" b="0" i="1" dirty="0" err="1" smtClean="0">
                  <a:latin typeface="Times New Roman"/>
                  <a:cs typeface="Times New Roman"/>
                </a:rPr>
                <a:t>n</a:t>
              </a:r>
              <a:r>
                <a:rPr lang="it-IT" sz="1800" b="0" dirty="0" smtClean="0">
                  <a:latin typeface="+mn-lt"/>
                </a:rPr>
                <a:t> elementi distinti è dato dalla formula</a:t>
              </a:r>
              <a:endParaRPr lang="it-IT" sz="1800" b="0" dirty="0">
                <a:latin typeface="+mn-lt"/>
              </a:endParaRPr>
            </a:p>
          </p:txBody>
        </p:sp>
        <p:graphicFrame>
          <p:nvGraphicFramePr>
            <p:cNvPr id="7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6009991"/>
                </p:ext>
              </p:extLst>
            </p:nvPr>
          </p:nvGraphicFramePr>
          <p:xfrm>
            <a:off x="3718457" y="4799352"/>
            <a:ext cx="1464123" cy="611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0391" name="Equation" r:id="rId5" imgW="1002865" imgH="418918" progId="Equation.3">
                    <p:embed/>
                  </p:oleObj>
                </mc:Choice>
                <mc:Fallback>
                  <p:oleObj name="Equation" r:id="rId5" imgW="1002865" imgH="418918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18457" y="4799352"/>
                          <a:ext cx="1464123" cy="6119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CasellaDiTesto 7"/>
            <p:cNvSpPr txBox="1"/>
            <p:nvPr/>
          </p:nvSpPr>
          <p:spPr>
            <a:xfrm>
              <a:off x="448852" y="5780920"/>
              <a:ext cx="85281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800" b="0" dirty="0" smtClean="0">
                  <a:latin typeface="+mn-lt"/>
                </a:rPr>
                <a:t>dove </a:t>
              </a:r>
              <a:r>
                <a:rPr lang="it-IT" sz="1800" b="0" i="1" dirty="0" err="1" smtClean="0">
                  <a:latin typeface="Times New Roman"/>
                  <a:cs typeface="Times New Roman"/>
                </a:rPr>
                <a:t>n</a:t>
              </a:r>
              <a:r>
                <a:rPr lang="it-IT" sz="1800" b="0" i="1" dirty="0" smtClean="0">
                  <a:latin typeface="+mn-lt"/>
                </a:rPr>
                <a:t>!</a:t>
              </a:r>
              <a:r>
                <a:rPr lang="it-IT" sz="1800" b="0" dirty="0" smtClean="0">
                  <a:latin typeface="+mn-lt"/>
                </a:rPr>
                <a:t>, </a:t>
              </a:r>
              <a:r>
                <a:rPr lang="it-IT" sz="1800" b="0" i="1" dirty="0" smtClean="0">
                  <a:latin typeface="Times New Roman"/>
                  <a:cs typeface="Times New Roman"/>
                </a:rPr>
                <a:t>x</a:t>
              </a:r>
              <a:r>
                <a:rPr lang="it-IT" sz="1800" b="0" i="1" dirty="0" smtClean="0">
                  <a:latin typeface="+mn-lt"/>
                </a:rPr>
                <a:t>!</a:t>
              </a:r>
              <a:r>
                <a:rPr lang="it-IT" sz="1800" b="0" dirty="0" smtClean="0">
                  <a:latin typeface="+mn-lt"/>
                </a:rPr>
                <a:t>, and </a:t>
              </a:r>
              <a:r>
                <a:rPr lang="it-IT" sz="1800" b="0" i="1" dirty="0" smtClean="0">
                  <a:latin typeface="+mn-lt"/>
                </a:rPr>
                <a:t>(</a:t>
              </a:r>
              <a:r>
                <a:rPr lang="it-IT" sz="1800" b="0" i="1" dirty="0" err="1" smtClean="0">
                  <a:latin typeface="Times New Roman"/>
                  <a:cs typeface="Times New Roman"/>
                </a:rPr>
                <a:t>n</a:t>
              </a:r>
              <a:r>
                <a:rPr lang="it-IT" sz="1800" b="0" i="1" dirty="0" smtClean="0">
                  <a:latin typeface="Times New Roman"/>
                  <a:cs typeface="Times New Roman"/>
                </a:rPr>
                <a:t>-x</a:t>
              </a:r>
              <a:r>
                <a:rPr lang="it-IT" sz="1800" b="0" i="1" dirty="0" smtClean="0">
                  <a:latin typeface="+mn-lt"/>
                </a:rPr>
                <a:t>)!</a:t>
              </a:r>
              <a:r>
                <a:rPr lang="it-IT" sz="1800" b="0" dirty="0" smtClean="0">
                  <a:latin typeface="+mn-lt"/>
                </a:rPr>
                <a:t> si leggono “</a:t>
              </a:r>
              <a:r>
                <a:rPr lang="it-IT" altLang="ja-JP" sz="1800" b="0" i="1" dirty="0" err="1" smtClean="0">
                  <a:latin typeface="Times New Roman"/>
                  <a:cs typeface="Times New Roman"/>
                </a:rPr>
                <a:t>n</a:t>
              </a:r>
              <a:r>
                <a:rPr lang="it-IT" altLang="ja-JP" sz="1800" b="0" i="1" dirty="0" smtClean="0">
                  <a:latin typeface="Times New Roman"/>
                  <a:cs typeface="Times New Roman"/>
                </a:rPr>
                <a:t> fattoriale</a:t>
              </a:r>
              <a:r>
                <a:rPr lang="it-IT" altLang="ja-JP" sz="1800" b="0" i="1" dirty="0" smtClean="0">
                  <a:latin typeface="+mn-lt"/>
                </a:rPr>
                <a:t>,</a:t>
              </a:r>
              <a:r>
                <a:rPr lang="it-IT" sz="1800" b="0" dirty="0" smtClean="0">
                  <a:latin typeface="+mn-lt"/>
                </a:rPr>
                <a:t>”</a:t>
              </a:r>
              <a:r>
                <a:rPr lang="it-IT" altLang="ja-JP" sz="1800" b="0" dirty="0" smtClean="0">
                  <a:latin typeface="+mn-lt"/>
                </a:rPr>
                <a:t> </a:t>
              </a:r>
              <a:r>
                <a:rPr lang="it-IT" sz="1800" b="0" dirty="0" smtClean="0">
                  <a:latin typeface="+mn-lt"/>
                </a:rPr>
                <a:t>“</a:t>
              </a:r>
              <a:r>
                <a:rPr lang="it-IT" altLang="ja-JP" sz="1800" b="0" i="1" dirty="0" smtClean="0">
                  <a:latin typeface="Times New Roman"/>
                  <a:cs typeface="Times New Roman"/>
                </a:rPr>
                <a:t>x fattorial</a:t>
              </a:r>
              <a:r>
                <a:rPr lang="it-IT" altLang="ja-JP" sz="1800" b="0" i="1" dirty="0" smtClean="0">
                  <a:latin typeface="+mn-lt"/>
                </a:rPr>
                <a:t>e</a:t>
              </a:r>
              <a:r>
                <a:rPr lang="it-IT" sz="1800" b="0" dirty="0" smtClean="0">
                  <a:latin typeface="+mn-lt"/>
                </a:rPr>
                <a:t>”</a:t>
              </a:r>
              <a:r>
                <a:rPr lang="it-IT" altLang="ja-JP" sz="1800" b="0" dirty="0" smtClean="0">
                  <a:latin typeface="+mn-lt"/>
                </a:rPr>
                <a:t> </a:t>
              </a:r>
              <a:r>
                <a:rPr lang="it-IT" sz="1800" b="0" dirty="0" smtClean="0">
                  <a:latin typeface="+mn-lt"/>
                </a:rPr>
                <a:t>“</a:t>
              </a:r>
              <a:r>
                <a:rPr lang="it-IT" altLang="ja-JP" sz="1800" b="0" i="1" dirty="0" err="1" smtClean="0">
                  <a:latin typeface="Times New Roman"/>
                  <a:cs typeface="Times New Roman"/>
                </a:rPr>
                <a:t>n</a:t>
              </a:r>
              <a:r>
                <a:rPr lang="it-IT" altLang="ja-JP" sz="1800" b="0" i="1" dirty="0" smtClean="0">
                  <a:latin typeface="Times New Roman"/>
                  <a:cs typeface="Times New Roman"/>
                </a:rPr>
                <a:t> - x fattoriale</a:t>
              </a:r>
              <a:r>
                <a:rPr lang="it-IT" sz="1800" b="0" dirty="0" smtClean="0">
                  <a:latin typeface="+mn-lt"/>
                </a:rPr>
                <a:t>”</a:t>
              </a:r>
              <a:r>
                <a:rPr lang="it-IT" altLang="ja-JP" sz="1800" b="0" dirty="0" smtClean="0">
                  <a:latin typeface="+mn-lt"/>
                </a:rPr>
                <a:t>.</a:t>
              </a:r>
              <a:endParaRPr lang="it-IT" sz="1800" b="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4153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9530" y="299149"/>
            <a:ext cx="8229600" cy="711828"/>
          </a:xfrm>
        </p:spPr>
        <p:txBody>
          <a:bodyPr/>
          <a:lstStyle/>
          <a:p>
            <a:r>
              <a:rPr lang="it-IT" dirty="0"/>
              <a:t>Fattoriale, Combinazione</a:t>
            </a:r>
          </a:p>
        </p:txBody>
      </p:sp>
      <p:grpSp>
        <p:nvGrpSpPr>
          <p:cNvPr id="5" name="Gruppo 4"/>
          <p:cNvGrpSpPr/>
          <p:nvPr/>
        </p:nvGrpSpPr>
        <p:grpSpPr>
          <a:xfrm>
            <a:off x="517848" y="1183583"/>
            <a:ext cx="4746925" cy="2184968"/>
            <a:chOff x="517848" y="1183583"/>
            <a:chExt cx="4746925" cy="2184968"/>
          </a:xfrm>
        </p:grpSpPr>
        <p:graphicFrame>
          <p:nvGraphicFramePr>
            <p:cNvPr id="3" name="Oggetto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62630839"/>
                </p:ext>
              </p:extLst>
            </p:nvPr>
          </p:nvGraphicFramePr>
          <p:xfrm>
            <a:off x="652174" y="1735519"/>
            <a:ext cx="4612599" cy="16330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41397" name="Equation" r:id="rId3" imgW="2044700" imgH="723900" progId="Equation.3">
                    <p:embed/>
                  </p:oleObj>
                </mc:Choice>
                <mc:Fallback>
                  <p:oleObj name="Equation" r:id="rId3" imgW="2044700" imgH="7239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652174" y="1735519"/>
                          <a:ext cx="4612599" cy="16330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CasellaDiTesto 3"/>
            <p:cNvSpPr txBox="1"/>
            <p:nvPr/>
          </p:nvSpPr>
          <p:spPr>
            <a:xfrm>
              <a:off x="517848" y="1183583"/>
              <a:ext cx="46236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 smtClean="0">
                  <a:latin typeface="+mn-lt"/>
                </a:rPr>
                <a:t>Fattoriale</a:t>
              </a:r>
              <a:endParaRPr lang="it-IT" b="0" dirty="0">
                <a:latin typeface="+mn-lt"/>
              </a:endParaRPr>
            </a:p>
          </p:txBody>
        </p:sp>
      </p:grp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8444614"/>
              </p:ext>
            </p:extLst>
          </p:nvPr>
        </p:nvGraphicFramePr>
        <p:xfrm>
          <a:off x="635904" y="3770684"/>
          <a:ext cx="6839994" cy="20226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398" name="Equation" r:id="rId5" imgW="3060700" imgH="901700" progId="Equation.3">
                  <p:embed/>
                </p:oleObj>
              </mc:Choice>
              <mc:Fallback>
                <p:oleObj name="Equation" r:id="rId5" imgW="3060700" imgH="901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904" y="3770684"/>
                        <a:ext cx="6839994" cy="202267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67950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9530" y="114214"/>
            <a:ext cx="8229600" cy="990600"/>
          </a:xfrm>
        </p:spPr>
        <p:txBody>
          <a:bodyPr/>
          <a:lstStyle/>
          <a:p>
            <a:r>
              <a:rPr lang="it-IT" dirty="0" smtClean="0"/>
              <a:t>Permutazioni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06879" y="1116988"/>
            <a:ext cx="82362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000" i="1" u="sng" dirty="0" smtClean="0">
                <a:solidFill>
                  <a:srgbClr val="0000FF"/>
                </a:solidFill>
                <a:latin typeface="+mn-lt"/>
              </a:rPr>
              <a:t>Permutazioni</a:t>
            </a:r>
            <a:r>
              <a:rPr lang="it-IT" sz="2000" b="0" dirty="0" smtClean="0">
                <a:solidFill>
                  <a:srgbClr val="0000FF"/>
                </a:solidFill>
                <a:latin typeface="+mn-lt"/>
              </a:rPr>
              <a:t>. </a:t>
            </a:r>
            <a:r>
              <a:rPr lang="it-IT" sz="2000" b="0" dirty="0" smtClean="0">
                <a:latin typeface="+mn-lt"/>
              </a:rPr>
              <a:t>Per permutazione si intende il numero totale di </a:t>
            </a:r>
            <a:r>
              <a:rPr lang="it-IT" sz="2000" b="0" i="1" dirty="0" smtClean="0">
                <a:latin typeface="Times New Roman"/>
                <a:cs typeface="Times New Roman"/>
              </a:rPr>
              <a:t>x</a:t>
            </a:r>
            <a:r>
              <a:rPr lang="it-IT" sz="2000" b="0" dirty="0" smtClean="0">
                <a:latin typeface="+mn-lt"/>
              </a:rPr>
              <a:t> selezioni possibili fra </a:t>
            </a:r>
            <a:r>
              <a:rPr lang="it-IT" sz="2000" b="0" i="1" dirty="0" err="1">
                <a:latin typeface="Times New Roman"/>
                <a:cs typeface="Times New Roman"/>
              </a:rPr>
              <a:t>n</a:t>
            </a:r>
            <a:r>
              <a:rPr lang="it-IT" sz="2000" b="0" dirty="0" smtClean="0">
                <a:latin typeface="+mn-lt"/>
              </a:rPr>
              <a:t> elementi diversi, dando importanza all’ordine delle selezioni.  La notazione che indica le </a:t>
            </a:r>
            <a:r>
              <a:rPr lang="it-IT" sz="2000" b="0" i="1" dirty="0">
                <a:latin typeface="Times New Roman"/>
                <a:cs typeface="Times New Roman"/>
              </a:rPr>
              <a:t>x</a:t>
            </a:r>
            <a:r>
              <a:rPr lang="it-IT" sz="2000" b="0" dirty="0" smtClean="0">
                <a:latin typeface="+mn-lt"/>
              </a:rPr>
              <a:t> permutazioni di </a:t>
            </a:r>
            <a:r>
              <a:rPr lang="it-IT" sz="2000" b="0" i="1" dirty="0" err="1">
                <a:latin typeface="Times New Roman"/>
                <a:cs typeface="Times New Roman"/>
              </a:rPr>
              <a:t>n</a:t>
            </a:r>
            <a:r>
              <a:rPr lang="it-IT" sz="2000" b="0" dirty="0" smtClean="0">
                <a:latin typeface="+mn-lt"/>
              </a:rPr>
              <a:t> oggetti è la seguente:</a:t>
            </a: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7082197"/>
              </p:ext>
            </p:extLst>
          </p:nvPr>
        </p:nvGraphicFramePr>
        <p:xfrm>
          <a:off x="4118450" y="2531994"/>
          <a:ext cx="563295" cy="50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59" name="Equation" r:id="rId3" imgW="241300" imgH="215900" progId="Equation.3">
                  <p:embed/>
                </p:oleObj>
              </mc:Choice>
              <mc:Fallback>
                <p:oleObj name="Equation" r:id="rId3" imgW="2413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8450" y="2531994"/>
                        <a:ext cx="563295" cy="50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17847" y="2995944"/>
            <a:ext cx="8322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0" dirty="0">
                <a:latin typeface="+mn-lt"/>
              </a:rPr>
              <a:t>La formula </a:t>
            </a:r>
            <a:r>
              <a:rPr lang="it-IT" sz="2000" b="0" dirty="0" smtClean="0">
                <a:latin typeface="+mn-lt"/>
              </a:rPr>
              <a:t>che segue è </a:t>
            </a:r>
            <a:r>
              <a:rPr lang="it-IT" sz="2000" b="0" dirty="0">
                <a:latin typeface="+mn-lt"/>
              </a:rPr>
              <a:t>utilizzata per trovare il numero di permutazioni </a:t>
            </a:r>
            <a:r>
              <a:rPr lang="it-IT" sz="2000" b="0" dirty="0" smtClean="0">
                <a:latin typeface="+mn-lt"/>
              </a:rPr>
              <a:t>di </a:t>
            </a:r>
            <a:r>
              <a:rPr lang="it-IT" sz="2000" b="0" i="1" dirty="0">
                <a:latin typeface="Times New Roman"/>
                <a:cs typeface="Times New Roman"/>
              </a:rPr>
              <a:t>x</a:t>
            </a:r>
            <a:r>
              <a:rPr lang="it-IT" sz="2000" b="0" dirty="0">
                <a:latin typeface="+mn-lt"/>
              </a:rPr>
              <a:t> elementi </a:t>
            </a:r>
            <a:r>
              <a:rPr lang="it-IT" sz="2000" b="0" dirty="0" smtClean="0">
                <a:latin typeface="+mn-lt"/>
              </a:rPr>
              <a:t>fra gli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n</a:t>
            </a:r>
            <a:r>
              <a:rPr lang="it-IT" sz="2000" b="0" dirty="0" smtClean="0">
                <a:latin typeface="+mn-lt"/>
              </a:rPr>
              <a:t> disponibili, dove gli </a:t>
            </a:r>
            <a:r>
              <a:rPr lang="it-IT" sz="2000" b="0" i="1" dirty="0" err="1">
                <a:latin typeface="Times New Roman"/>
                <a:cs typeface="Times New Roman"/>
              </a:rPr>
              <a:t>n</a:t>
            </a:r>
            <a:r>
              <a:rPr lang="it-IT" sz="2000" b="0" dirty="0" smtClean="0">
                <a:latin typeface="+mn-lt"/>
              </a:rPr>
              <a:t> </a:t>
            </a:r>
            <a:r>
              <a:rPr lang="it-IT" sz="2000" b="0" dirty="0">
                <a:latin typeface="+mn-lt"/>
              </a:rPr>
              <a:t>elementi </a:t>
            </a:r>
            <a:r>
              <a:rPr lang="it-IT" sz="2000" b="0" dirty="0" smtClean="0">
                <a:latin typeface="+mn-lt"/>
              </a:rPr>
              <a:t>sono diversi.</a:t>
            </a:r>
            <a:endParaRPr lang="it-IT" sz="2000" b="0" dirty="0">
              <a:latin typeface="+mn-lt"/>
            </a:endParaRPr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914039"/>
              </p:ext>
            </p:extLst>
          </p:nvPr>
        </p:nvGraphicFramePr>
        <p:xfrm>
          <a:off x="3276600" y="3784600"/>
          <a:ext cx="2128838" cy="1114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60" name="Equation" r:id="rId5" imgW="850900" imgH="444500" progId="Equation.3">
                  <p:embed/>
                </p:oleObj>
              </mc:Choice>
              <mc:Fallback>
                <p:oleObj name="Equation" r:id="rId5" imgW="8509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76600" y="3784600"/>
                        <a:ext cx="2128838" cy="1114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456198" y="5030227"/>
            <a:ext cx="8532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>
                <a:latin typeface="+mn-lt"/>
              </a:rPr>
              <a:t>Un club ha 20 </a:t>
            </a:r>
            <a:r>
              <a:rPr lang="it-IT" sz="1800" b="0" dirty="0" smtClean="0">
                <a:latin typeface="+mn-lt"/>
              </a:rPr>
              <a:t>membri e tre di questi sono </a:t>
            </a:r>
            <a:r>
              <a:rPr lang="it-IT" sz="1800" i="1" dirty="0" smtClean="0">
                <a:solidFill>
                  <a:srgbClr val="0000FF"/>
                </a:solidFill>
                <a:latin typeface="+mn-lt"/>
              </a:rPr>
              <a:t>estratti a sorte</a:t>
            </a:r>
            <a:r>
              <a:rPr lang="it-IT" sz="1800" b="0" dirty="0" smtClean="0">
                <a:latin typeface="+mn-lt"/>
              </a:rPr>
              <a:t> per rivestire la carica di Presidente</a:t>
            </a:r>
            <a:r>
              <a:rPr lang="it-IT" sz="1800" b="0" dirty="0">
                <a:latin typeface="+mn-lt"/>
              </a:rPr>
              <a:t>, </a:t>
            </a:r>
            <a:r>
              <a:rPr lang="it-IT" sz="1800" b="0" dirty="0" smtClean="0">
                <a:latin typeface="+mn-lt"/>
              </a:rPr>
              <a:t>Segretario </a:t>
            </a:r>
            <a:r>
              <a:rPr lang="it-IT" sz="1800" b="0" dirty="0">
                <a:latin typeface="+mn-lt"/>
              </a:rPr>
              <a:t>e </a:t>
            </a:r>
            <a:r>
              <a:rPr lang="it-IT" sz="1800" b="0" dirty="0" smtClean="0">
                <a:latin typeface="+mn-lt"/>
              </a:rPr>
              <a:t>Tesoriere. </a:t>
            </a:r>
            <a:endParaRPr lang="it-IT" sz="1800" b="0" dirty="0">
              <a:latin typeface="+mn-lt"/>
            </a:endParaRPr>
          </a:p>
        </p:txBody>
      </p: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6801085"/>
              </p:ext>
            </p:extLst>
          </p:nvPr>
        </p:nvGraphicFramePr>
        <p:xfrm>
          <a:off x="3320907" y="5793055"/>
          <a:ext cx="2844800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461" name="Equation" r:id="rId7" imgW="1765300" imgH="444500" progId="Equation.3">
                  <p:embed/>
                </p:oleObj>
              </mc:Choice>
              <mc:Fallback>
                <p:oleObj name="Equation" r:id="rId7" imgW="17653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20907" y="5793055"/>
                        <a:ext cx="2844800" cy="717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10701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/>
              <a:t>ProBAbilità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Diapositive estratte dal Capitolo #4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51398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9530" y="323807"/>
            <a:ext cx="8229600" cy="68717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Esperimento Binomiale</a:t>
            </a:r>
            <a:endParaRPr lang="it-IT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08242" y="1080710"/>
            <a:ext cx="8482821" cy="2174143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7188">
              <a:buFont typeface="Wingdings" charset="0"/>
              <a:buNone/>
            </a:pPr>
            <a:r>
              <a:rPr lang="it-IT" sz="2000" b="0" dirty="0" smtClean="0">
                <a:ea typeface="ＭＳ Ｐゴシック" charset="0"/>
              </a:rPr>
              <a:t>Un </a:t>
            </a:r>
            <a:r>
              <a:rPr lang="it-IT" sz="2000" i="1" u="sng" dirty="0" smtClean="0">
                <a:solidFill>
                  <a:srgbClr val="0000FF"/>
                </a:solidFill>
                <a:ea typeface="ＭＳ Ｐゴシック" charset="0"/>
              </a:rPr>
              <a:t>esperimento binomiale </a:t>
            </a:r>
            <a:r>
              <a:rPr lang="it-IT" sz="2000" b="0" dirty="0" smtClean="0">
                <a:ea typeface="ＭＳ Ｐゴシック" charset="0"/>
              </a:rPr>
              <a:t>deve soddisfare le 4 condizioni che seguono</a:t>
            </a:r>
          </a:p>
          <a:p>
            <a:pPr marL="444500" lvl="1" indent="-358775">
              <a:buClrTx/>
              <a:buSzPct val="80000"/>
              <a:buFontTx/>
              <a:buAutoNum type="arabicPeriod"/>
            </a:pPr>
            <a:r>
              <a:rPr lang="it-IT" sz="1800" b="0" dirty="0" smtClean="0">
                <a:ea typeface="ＭＳ Ｐゴシック" charset="0"/>
              </a:rPr>
              <a:t>L’esperimento prevede </a:t>
            </a:r>
            <a:r>
              <a:rPr lang="it-IT" sz="1800" b="0" i="1" dirty="0" err="1" smtClean="0">
                <a:ea typeface="ＭＳ Ｐゴシック" charset="0"/>
              </a:rPr>
              <a:t>n</a:t>
            </a:r>
            <a:r>
              <a:rPr lang="it-IT" sz="1800" b="0" dirty="0" smtClean="0">
                <a:ea typeface="ＭＳ Ｐゴシック" charset="0"/>
              </a:rPr>
              <a:t> prove “identiche”.</a:t>
            </a:r>
          </a:p>
          <a:p>
            <a:pPr marL="444500" lvl="1" indent="-358775">
              <a:buClrTx/>
              <a:buSzPct val="80000"/>
              <a:buFontTx/>
              <a:buAutoNum type="arabicPeriod"/>
            </a:pPr>
            <a:r>
              <a:rPr lang="it-IT" sz="1800" b="0" dirty="0" smtClean="0">
                <a:ea typeface="ＭＳ Ｐゴシック" charset="0"/>
              </a:rPr>
              <a:t>Ciascuna prova ha due soli risultati possibili.</a:t>
            </a:r>
          </a:p>
          <a:p>
            <a:pPr marL="444500" lvl="1" indent="-358775">
              <a:buClrTx/>
              <a:buSzPct val="80000"/>
              <a:buFontTx/>
              <a:buAutoNum type="arabicPeriod"/>
            </a:pPr>
            <a:r>
              <a:rPr lang="it-IT" sz="1800" b="0" dirty="0" smtClean="0">
                <a:ea typeface="ＭＳ Ｐゴシック" charset="0"/>
              </a:rPr>
              <a:t>La probabilità dei due risultati è constante.</a:t>
            </a:r>
          </a:p>
          <a:p>
            <a:pPr marL="444500" lvl="1" indent="-358775">
              <a:buClrTx/>
              <a:buSzPct val="80000"/>
              <a:buFontTx/>
              <a:buAutoNum type="arabicPeriod"/>
            </a:pPr>
            <a:r>
              <a:rPr lang="it-IT" sz="1800" b="0" dirty="0" smtClean="0">
                <a:ea typeface="ＭＳ Ｐゴシック" charset="0"/>
              </a:rPr>
              <a:t>Le prove sono indipendenti.</a:t>
            </a:r>
            <a:endParaRPr lang="it-IT" sz="1800" b="0" dirty="0">
              <a:ea typeface="ＭＳ Ｐゴシック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97257" y="3324103"/>
            <a:ext cx="86744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1800" i="1" u="sng" dirty="0" smtClean="0">
                <a:solidFill>
                  <a:srgbClr val="0000FF"/>
                </a:solidFill>
                <a:latin typeface="+mn-lt"/>
              </a:rPr>
              <a:t>Esempio #1</a:t>
            </a:r>
            <a:r>
              <a:rPr lang="it-IT" sz="1800" b="0" dirty="0" smtClean="0">
                <a:latin typeface="+mn-lt"/>
              </a:rPr>
              <a:t>. Dieci lanci di una moneta onesta. 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it-IT" sz="1800" b="0" dirty="0" smtClean="0">
                <a:latin typeface="+mn-lt"/>
              </a:rPr>
              <a:t>Esattamente 10 lanci nelle medesime condizioni, </a:t>
            </a:r>
            <a:r>
              <a:rPr lang="it-IT" sz="1800" b="0" i="1" dirty="0" err="1" smtClean="0">
                <a:latin typeface="+mn-lt"/>
              </a:rPr>
              <a:t>n</a:t>
            </a:r>
            <a:r>
              <a:rPr lang="it-IT" sz="1800" b="0" dirty="0" smtClean="0">
                <a:latin typeface="+mn-lt"/>
              </a:rPr>
              <a:t>=10.</a:t>
            </a:r>
          </a:p>
          <a:p>
            <a:pPr marL="342900" indent="-342900" eaLnBrk="1" hangingPunct="1">
              <a:buFont typeface="+mj-lt"/>
              <a:buAutoNum type="arabicPeriod"/>
            </a:pPr>
            <a:r>
              <a:rPr lang="it-IT" sz="1800" b="0" dirty="0" smtClean="0">
                <a:latin typeface="+mn-lt"/>
              </a:rPr>
              <a:t>Ciascun lancio ha due soli risultati possibili: Testa o Croce</a:t>
            </a:r>
          </a:p>
          <a:p>
            <a:pPr marL="342900" indent="-342900" eaLnBrk="1" hangingPunct="1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it-IT" sz="1800" b="0" dirty="0" smtClean="0">
                <a:latin typeface="+mn-lt"/>
              </a:rPr>
              <a:t>La probabilità di ottenere Testa (Successo) è ½ e la </a:t>
            </a:r>
            <a:r>
              <a:rPr lang="it-IT" sz="1800" b="0" dirty="0" err="1" smtClean="0">
                <a:latin typeface="+mn-lt"/>
              </a:rPr>
              <a:t>probabilita</a:t>
            </a:r>
            <a:r>
              <a:rPr lang="it-IT" sz="1800" b="0" dirty="0" smtClean="0">
                <a:latin typeface="+mn-lt"/>
              </a:rPr>
              <a:t> di ottenere croce (Fallimento) è ½; in altri termini</a:t>
            </a:r>
            <a:endParaRPr lang="it-IT" sz="1800" dirty="0" smtClean="0">
              <a:latin typeface="+mn-lt"/>
            </a:endParaRP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Font typeface="Wingdings" charset="0"/>
              <a:buChar char=" "/>
            </a:pPr>
            <a:r>
              <a:rPr lang="it-IT" sz="1800" dirty="0" smtClean="0">
                <a:latin typeface="+mn-lt"/>
              </a:rPr>
              <a:t>       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p</a:t>
            </a:r>
            <a:r>
              <a:rPr lang="it-IT" sz="2000" b="0" i="1" dirty="0" smtClean="0">
                <a:latin typeface="Times New Roman"/>
                <a:cs typeface="Times New Roman"/>
              </a:rPr>
              <a:t> </a:t>
            </a:r>
            <a:r>
              <a:rPr lang="it-IT" sz="2000" b="0" dirty="0" smtClean="0">
                <a:latin typeface="Times New Roman"/>
                <a:cs typeface="Times New Roman"/>
              </a:rPr>
              <a:t>=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P</a:t>
            </a:r>
            <a:r>
              <a:rPr lang="it-IT" sz="2000" b="0" dirty="0" smtClean="0">
                <a:latin typeface="Times New Roman"/>
                <a:cs typeface="Times New Roman"/>
              </a:rPr>
              <a:t>(T) = ½    e  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q</a:t>
            </a:r>
            <a:r>
              <a:rPr lang="it-IT" sz="2000" b="0" i="1" dirty="0" smtClean="0">
                <a:latin typeface="Times New Roman"/>
                <a:cs typeface="Times New Roman"/>
              </a:rPr>
              <a:t> </a:t>
            </a:r>
            <a:r>
              <a:rPr lang="it-IT" sz="2000" b="0" dirty="0" smtClean="0">
                <a:latin typeface="Times New Roman"/>
                <a:cs typeface="Times New Roman"/>
              </a:rPr>
              <a:t>=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P</a:t>
            </a:r>
            <a:r>
              <a:rPr lang="it-IT" sz="2000" b="0" dirty="0" smtClean="0">
                <a:latin typeface="Times New Roman"/>
                <a:cs typeface="Times New Roman"/>
              </a:rPr>
              <a:t>(C) = ½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it-IT" sz="1800" b="0" dirty="0" smtClean="0">
                <a:latin typeface="+mn-lt"/>
              </a:rPr>
              <a:t>I lanci sono fra loro indipendenti.</a:t>
            </a:r>
          </a:p>
          <a:p>
            <a:pPr eaLnBrk="1" hangingPunct="1">
              <a:spcBef>
                <a:spcPts val="1200"/>
              </a:spcBef>
              <a:buFont typeface="Wingdings" charset="0"/>
              <a:buChar char=" "/>
            </a:pPr>
            <a:r>
              <a:rPr lang="it-IT" sz="1800" b="0" dirty="0" smtClean="0">
                <a:latin typeface="+mj-lt"/>
              </a:rPr>
              <a:t>L’esperimento in cui si lancia 10 volte una moneta è un </a:t>
            </a:r>
            <a:r>
              <a:rPr lang="it-IT" sz="1800" i="1" u="sng" dirty="0" smtClean="0">
                <a:solidFill>
                  <a:srgbClr val="0000FF"/>
                </a:solidFill>
                <a:latin typeface="+mj-lt"/>
              </a:rPr>
              <a:t>esperimento binomiale</a:t>
            </a:r>
            <a:r>
              <a:rPr lang="it-IT" sz="1800" dirty="0" smtClean="0">
                <a:latin typeface="+mj-lt"/>
              </a:rPr>
              <a:t>.</a:t>
            </a:r>
            <a:endParaRPr lang="it-IT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506507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9530" y="126543"/>
            <a:ext cx="8229600" cy="990600"/>
          </a:xfrm>
        </p:spPr>
        <p:txBody>
          <a:bodyPr/>
          <a:lstStyle/>
          <a:p>
            <a:r>
              <a:rPr lang="it-IT" dirty="0" smtClean="0"/>
              <a:t>Esperimento binomiale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82219" y="986318"/>
            <a:ext cx="8606119" cy="2385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1463" algn="just"/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Esempio#1</a:t>
            </a:r>
            <a:r>
              <a:rPr lang="it-IT" sz="1600" b="0" dirty="0" smtClean="0">
                <a:latin typeface="+mn-lt"/>
              </a:rPr>
              <a:t>. Il 5% di tutti i DVD </a:t>
            </a:r>
            <a:r>
              <a:rPr lang="it-IT" sz="1600" b="0" i="1" dirty="0" err="1" smtClean="0">
                <a:latin typeface="+mn-lt"/>
              </a:rPr>
              <a:t>players</a:t>
            </a:r>
            <a:r>
              <a:rPr lang="it-IT" sz="1600" b="0" dirty="0" smtClean="0">
                <a:latin typeface="+mn-lt"/>
              </a:rPr>
              <a:t> costruiti da una grande compagnia elettronica sono difettosi. Tre DVD </a:t>
            </a:r>
            <a:r>
              <a:rPr lang="it-IT" sz="1600" b="0" i="1" dirty="0" err="1">
                <a:latin typeface="+mn-lt"/>
              </a:rPr>
              <a:t>players</a:t>
            </a:r>
            <a:r>
              <a:rPr lang="it-IT" sz="1600" b="0" dirty="0" smtClean="0">
                <a:latin typeface="+mn-lt"/>
              </a:rPr>
              <a:t> sono scelti a caso dalla linea di produzione e sono sottoposti a prove di laboratorio per determinare se funzionano correttamente. Questo esperimento è un esperimento binomiale?</a:t>
            </a:r>
          </a:p>
          <a:p>
            <a:pPr marL="271463" indent="-271463" eaLnBrk="1" hangingPunct="1">
              <a:buFont typeface="+mj-lt"/>
              <a:buAutoNum type="arabicPeriod"/>
            </a:pPr>
            <a:r>
              <a:rPr lang="it-IT" sz="1600" b="0" dirty="0" smtClean="0">
                <a:latin typeface="+mn-lt"/>
              </a:rPr>
              <a:t>L’esperimento è composto da tre prove identiche.</a:t>
            </a:r>
          </a:p>
          <a:p>
            <a:pPr marL="271463" indent="-271463" eaLnBrk="1" hangingPunct="1">
              <a:buFont typeface="+mj-lt"/>
              <a:buAutoNum type="arabicPeriod"/>
            </a:pPr>
            <a:r>
              <a:rPr lang="it-IT" sz="1600" b="0" dirty="0" smtClean="0">
                <a:latin typeface="+mn-lt"/>
              </a:rPr>
              <a:t>Ciascuna prova ha due soli risultati: difettoso (successo) o perfetto (fallimento)</a:t>
            </a:r>
          </a:p>
          <a:p>
            <a:pPr marL="271463" indent="-271463" eaLnBrk="1" hangingPunct="1">
              <a:buFont typeface="+mj-lt"/>
              <a:buAutoNum type="arabicPeriod"/>
            </a:pPr>
            <a:r>
              <a:rPr lang="it-IT" sz="1600" b="0" dirty="0" smtClean="0">
                <a:latin typeface="+mn-lt"/>
              </a:rPr>
              <a:t>La probabilità </a:t>
            </a:r>
            <a:r>
              <a:rPr lang="it-IT" sz="1600" b="0" i="1" dirty="0" err="1" smtClean="0">
                <a:latin typeface="+mn-lt"/>
              </a:rPr>
              <a:t>p</a:t>
            </a:r>
            <a:r>
              <a:rPr lang="it-IT" sz="1600" b="0" dirty="0" smtClean="0">
                <a:latin typeface="+mn-lt"/>
              </a:rPr>
              <a:t> che un DVD sia difettoso e 0.05. La probabilità che sia buono, </a:t>
            </a:r>
            <a:r>
              <a:rPr lang="it-IT" sz="1600" b="0" i="1" dirty="0" err="1" smtClean="0">
                <a:latin typeface="+mn-lt"/>
              </a:rPr>
              <a:t>q</a:t>
            </a:r>
            <a:r>
              <a:rPr lang="it-IT" sz="1600" b="0" i="1" dirty="0" smtClean="0">
                <a:latin typeface="+mn-lt"/>
              </a:rPr>
              <a:t>, </a:t>
            </a:r>
            <a:r>
              <a:rPr lang="it-IT" sz="1600" b="0" dirty="0" smtClean="0">
                <a:latin typeface="+mn-lt"/>
              </a:rPr>
              <a:t>è 0.95</a:t>
            </a:r>
          </a:p>
          <a:p>
            <a:pPr marL="271463" indent="-271463" eaLnBrk="1" hangingPunct="1">
              <a:buFont typeface="+mj-lt"/>
              <a:buAutoNum type="arabicPeriod"/>
            </a:pPr>
            <a:r>
              <a:rPr lang="it-IT" sz="1600" b="0" dirty="0" smtClean="0">
                <a:latin typeface="+mn-lt"/>
              </a:rPr>
              <a:t>La prova eseguita su ciascun DVD player è indipendente dalle altre   </a:t>
            </a:r>
          </a:p>
          <a:p>
            <a:pPr eaLnBrk="1" hangingPunct="1">
              <a:spcBef>
                <a:spcPts val="600"/>
              </a:spcBef>
              <a:buFont typeface="Wingdings" charset="0"/>
              <a:buChar char=" "/>
            </a:pPr>
            <a:r>
              <a:rPr lang="it-IT" sz="1600" dirty="0" smtClean="0">
                <a:latin typeface="+mn-lt"/>
              </a:rPr>
              <a:t>Le quattro condizioni sono soddisfatte, quindi l’esperimento è binomiale. </a:t>
            </a:r>
            <a:endParaRPr lang="it-IT" sz="1600" dirty="0">
              <a:latin typeface="+mn-lt"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468529" y="3772671"/>
            <a:ext cx="85198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Esempio #2.</a:t>
            </a:r>
            <a:r>
              <a:rPr lang="it-IT" sz="1600" i="1" dirty="0" smtClean="0">
                <a:latin typeface="+mn-lt"/>
              </a:rPr>
              <a:t> </a:t>
            </a:r>
            <a:r>
              <a:rPr lang="it-IT" sz="1600" b="0" dirty="0">
                <a:latin typeface="+mn-lt"/>
              </a:rPr>
              <a:t> </a:t>
            </a:r>
            <a:r>
              <a:rPr lang="it-IT" sz="1600" b="0" dirty="0" smtClean="0">
                <a:latin typeface="+mn-lt"/>
              </a:rPr>
              <a:t>Il 62% delle famiglie della tua città è proprietario della casa in cui abita. Scelte a caso 5 famiglie si vuole verificare se ciascuna di queste abita nella casa di proprietà o è in affitto. Questo esperimento è binomiale?</a:t>
            </a:r>
          </a:p>
          <a:p>
            <a:pPr marL="271463" lvl="0" indent="-271463"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L’esperimento è composto da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cinque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prove identiche.</a:t>
            </a:r>
          </a:p>
          <a:p>
            <a:pPr marL="271463" lvl="0" indent="-271463"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Ciascuna prova ha due soli risultati: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possiede (successo)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o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non possiede (fallimento)</a:t>
            </a:r>
            <a:endParaRPr lang="it-IT" sz="1600" b="0" dirty="0">
              <a:solidFill>
                <a:srgbClr val="292934"/>
              </a:solidFill>
              <a:latin typeface="Arial"/>
            </a:endParaRPr>
          </a:p>
          <a:p>
            <a:pPr marL="271463" lvl="0" indent="-271463"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La probabilità </a:t>
            </a:r>
            <a:r>
              <a:rPr lang="it-IT" sz="1600" b="0" i="1" dirty="0" err="1">
                <a:solidFill>
                  <a:srgbClr val="292934"/>
                </a:solidFill>
                <a:latin typeface="Arial"/>
              </a:rPr>
              <a:t>p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 che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possieda l’appartamento è 0.62, che sia in affitto </a:t>
            </a:r>
            <a:r>
              <a:rPr lang="it-IT" sz="1600" b="0" dirty="0" err="1" smtClean="0">
                <a:solidFill>
                  <a:srgbClr val="292934"/>
                </a:solidFill>
                <a:latin typeface="Arial"/>
              </a:rPr>
              <a:t>q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 = 1-0.62 = 0.38</a:t>
            </a:r>
            <a:endParaRPr lang="it-IT" sz="1600" b="0" dirty="0">
              <a:solidFill>
                <a:srgbClr val="292934"/>
              </a:solidFill>
              <a:latin typeface="Arial"/>
            </a:endParaRPr>
          </a:p>
          <a:p>
            <a:pPr marL="271463" lvl="0" indent="-271463">
              <a:buFont typeface="+mj-lt"/>
              <a:buAutoNum type="arabicPeriod"/>
            </a:pPr>
            <a:r>
              <a:rPr lang="it-IT" sz="1600" b="0" dirty="0">
                <a:solidFill>
                  <a:srgbClr val="292934"/>
                </a:solidFill>
                <a:latin typeface="Arial"/>
              </a:rPr>
              <a:t>La prova eseguita su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ciascuna famiglia è </a:t>
            </a:r>
            <a:r>
              <a:rPr lang="it-IT" sz="1600" b="0" dirty="0">
                <a:solidFill>
                  <a:srgbClr val="292934"/>
                </a:solidFill>
                <a:latin typeface="Arial"/>
              </a:rPr>
              <a:t>indipendente dalle </a:t>
            </a:r>
            <a:r>
              <a:rPr lang="it-IT" sz="1600" b="0" dirty="0" smtClean="0">
                <a:solidFill>
                  <a:srgbClr val="292934"/>
                </a:solidFill>
                <a:latin typeface="Arial"/>
              </a:rPr>
              <a:t>altre</a:t>
            </a:r>
          </a:p>
          <a:p>
            <a:pPr marL="271463" lvl="0" indent="-271463">
              <a:buFont typeface="+mj-lt"/>
              <a:buAutoNum type="arabicPeriod"/>
            </a:pPr>
            <a:endParaRPr lang="it-IT" sz="1600" b="0" dirty="0">
              <a:solidFill>
                <a:srgbClr val="292934"/>
              </a:solidFill>
              <a:latin typeface="Arial"/>
            </a:endParaRPr>
          </a:p>
          <a:p>
            <a:pPr marL="85725"/>
            <a:r>
              <a:rPr lang="it-IT" sz="1600" dirty="0">
                <a:latin typeface="+mn-lt"/>
              </a:rPr>
              <a:t>Le quattro condizioni sono soddisfatte, quindi l’esperimento è binomiale.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7715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286" y="311478"/>
            <a:ext cx="8852711" cy="9906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ea typeface="ＭＳ Ｐゴシック" charset="0"/>
              </a:rPr>
              <a:t>La Distribuzione di Probabilità Binomiale e la Formula Binomiale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96651" y="1454478"/>
            <a:ext cx="8568390" cy="4697687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0"/>
              <a:buChar char=" "/>
            </a:pPr>
            <a:r>
              <a:rPr lang="it-IT" sz="1600" b="0" dirty="0" smtClean="0">
                <a:ea typeface="ＭＳ Ｐゴシック" charset="0"/>
              </a:rPr>
              <a:t>Per un esperimento binomiale, la probabilità di avere esattamente </a:t>
            </a:r>
            <a:r>
              <a:rPr lang="it-IT" sz="1600" b="0" i="1" dirty="0">
                <a:ea typeface="ＭＳ Ｐゴシック" charset="0"/>
                <a:cs typeface="Times New Roman"/>
              </a:rPr>
              <a:t>x</a:t>
            </a:r>
            <a:r>
              <a:rPr lang="it-IT" sz="1600" b="0" dirty="0" smtClean="0">
                <a:ea typeface="ＭＳ Ｐゴシック" charset="0"/>
              </a:rPr>
              <a:t> successesi in </a:t>
            </a:r>
            <a:r>
              <a:rPr lang="it-IT" sz="1600" b="0" i="1" dirty="0" err="1">
                <a:ea typeface="ＭＳ Ｐゴシック" charset="0"/>
                <a:cs typeface="Times New Roman"/>
              </a:rPr>
              <a:t>n</a:t>
            </a:r>
            <a:r>
              <a:rPr lang="it-IT" sz="1600" b="0" dirty="0" smtClean="0">
                <a:ea typeface="ＭＳ Ｐゴシック" charset="0"/>
              </a:rPr>
              <a:t> tentativi è data dalla formula binomiale</a:t>
            </a:r>
          </a:p>
          <a:p>
            <a:pPr>
              <a:buFont typeface="Wingdings" charset="0"/>
              <a:buChar char=" "/>
            </a:pPr>
            <a:r>
              <a:rPr lang="en-GB" sz="1800" dirty="0" smtClean="0">
                <a:ea typeface="ＭＳ Ｐゴシック" charset="0"/>
              </a:rPr>
              <a:t/>
            </a:r>
            <a:br>
              <a:rPr lang="en-GB" sz="1800" dirty="0" smtClean="0">
                <a:ea typeface="ＭＳ Ｐゴシック" charset="0"/>
              </a:rPr>
            </a:br>
            <a:endParaRPr lang="en-GB" sz="1600" dirty="0" smtClean="0">
              <a:ea typeface="ＭＳ Ｐゴシック" charset="0"/>
            </a:endParaRPr>
          </a:p>
          <a:p>
            <a:pPr>
              <a:buFont typeface="Wingdings" charset="0"/>
              <a:buChar char=" "/>
            </a:pPr>
            <a:r>
              <a:rPr lang="en-GB" sz="1600" b="0" dirty="0" smtClean="0">
                <a:ea typeface="ＭＳ Ｐゴシック" charset="0"/>
              </a:rPr>
              <a:t>dove</a:t>
            </a:r>
          </a:p>
          <a:p>
            <a:pPr>
              <a:buFont typeface="Wingdings" charset="0"/>
              <a:buChar char=" "/>
            </a:pPr>
            <a:r>
              <a:rPr lang="en-GB" sz="1600" b="0" dirty="0" smtClean="0">
                <a:ea typeface="ＭＳ Ｐゴシック" charset="0"/>
              </a:rPr>
              <a:t>          </a:t>
            </a:r>
            <a:r>
              <a:rPr lang="it-IT" sz="1600" b="0" dirty="0" smtClean="0">
                <a:ea typeface="ＭＳ Ｐゴシック" charset="0"/>
              </a:rPr>
              <a:t>  </a:t>
            </a:r>
            <a:r>
              <a:rPr lang="it-IT" sz="1600" b="0" i="1" dirty="0" err="1">
                <a:latin typeface="Times New Roman"/>
                <a:ea typeface="ＭＳ Ｐゴシック" charset="0"/>
                <a:cs typeface="Times New Roman"/>
              </a:rPr>
              <a:t>n</a:t>
            </a:r>
            <a:r>
              <a:rPr lang="it-IT" sz="1600" b="0" i="1" dirty="0"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it-IT" sz="1600" b="0" dirty="0" smtClean="0">
                <a:ea typeface="ＭＳ Ｐゴシック" charset="0"/>
              </a:rPr>
              <a:t>= numero totale di tentativi </a:t>
            </a:r>
          </a:p>
          <a:p>
            <a:pPr>
              <a:buFont typeface="Wingdings" charset="0"/>
              <a:buChar char=" "/>
            </a:pPr>
            <a:r>
              <a:rPr lang="it-IT" sz="1600" b="0" i="1" dirty="0" smtClean="0">
                <a:ea typeface="ＭＳ Ｐゴシック" charset="0"/>
                <a:cs typeface="Times New Roman" charset="0"/>
              </a:rPr>
              <a:t>            </a:t>
            </a:r>
            <a:r>
              <a:rPr lang="it-IT" sz="1600" b="0" i="1" dirty="0" err="1">
                <a:latin typeface="Times New Roman"/>
                <a:ea typeface="ＭＳ Ｐゴシック" charset="0"/>
                <a:cs typeface="Times New Roman"/>
              </a:rPr>
              <a:t>p</a:t>
            </a:r>
            <a:r>
              <a:rPr lang="it-IT" sz="1600" b="0" dirty="0" smtClean="0">
                <a:ea typeface="ＭＳ Ｐゴシック" charset="0"/>
              </a:rPr>
              <a:t> = probabilità che il risultato sia “successo”</a:t>
            </a:r>
          </a:p>
          <a:p>
            <a:pPr>
              <a:buFont typeface="Wingdings" charset="0"/>
              <a:buChar char=" "/>
            </a:pPr>
            <a:r>
              <a:rPr lang="it-IT" sz="1600" b="0" dirty="0" smtClean="0">
                <a:ea typeface="ＭＳ Ｐゴシック" charset="0"/>
              </a:rPr>
              <a:t>            </a:t>
            </a:r>
            <a:r>
              <a:rPr lang="it-IT" sz="1600" b="0" i="1" dirty="0" err="1">
                <a:latin typeface="Times New Roman"/>
                <a:ea typeface="ＭＳ Ｐゴシック" charset="0"/>
                <a:cs typeface="Times New Roman"/>
              </a:rPr>
              <a:t>q</a:t>
            </a:r>
            <a:r>
              <a:rPr lang="it-IT" sz="1600" b="0" dirty="0" smtClean="0">
                <a:ea typeface="ＭＳ Ｐゴシック" charset="0"/>
              </a:rPr>
              <a:t> = </a:t>
            </a:r>
            <a:r>
              <a:rPr lang="it-IT" sz="1600" b="0" dirty="0" smtClean="0">
                <a:latin typeface="Times New Roman"/>
                <a:ea typeface="ＭＳ Ｐゴシック" charset="0"/>
                <a:cs typeface="Times New Roman"/>
              </a:rPr>
              <a:t>1 – </a:t>
            </a:r>
            <a:r>
              <a:rPr lang="it-IT" sz="1600" b="0" i="1" dirty="0" err="1" smtClean="0">
                <a:latin typeface="Times New Roman"/>
                <a:ea typeface="ＭＳ Ｐゴシック" charset="0"/>
                <a:cs typeface="Times New Roman"/>
              </a:rPr>
              <a:t>p</a:t>
            </a:r>
            <a:r>
              <a:rPr lang="it-IT" sz="1600" b="0" dirty="0" smtClean="0"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it-IT" sz="1600" b="0" dirty="0" smtClean="0">
                <a:ea typeface="ＭＳ Ｐゴシック" charset="0"/>
              </a:rPr>
              <a:t>= probabilità che il risultato sia “fallimento”</a:t>
            </a:r>
          </a:p>
          <a:p>
            <a:pPr>
              <a:buFont typeface="Wingdings" charset="0"/>
              <a:buChar char=" "/>
            </a:pPr>
            <a:r>
              <a:rPr lang="it-IT" sz="1600" b="0" dirty="0" smtClean="0">
                <a:ea typeface="ＭＳ Ｐゴシック" charset="0"/>
              </a:rPr>
              <a:t>            </a:t>
            </a:r>
            <a:r>
              <a:rPr lang="it-IT" sz="1600" b="0" i="1" dirty="0" smtClean="0">
                <a:latin typeface="Times New Roman"/>
                <a:ea typeface="ＭＳ Ｐゴシック" charset="0"/>
                <a:cs typeface="Times New Roman"/>
              </a:rPr>
              <a:t>x</a:t>
            </a:r>
            <a:r>
              <a:rPr lang="it-IT" sz="1600" b="0" dirty="0" smtClean="0">
                <a:ea typeface="ＭＳ Ｐゴシック" charset="0"/>
              </a:rPr>
              <a:t> = numero di successi in </a:t>
            </a:r>
            <a:r>
              <a:rPr lang="it-IT" sz="1600" b="0" i="1" dirty="0" err="1">
                <a:latin typeface="Times New Roman"/>
                <a:ea typeface="ＭＳ Ｐゴシック" charset="0"/>
                <a:cs typeface="Times New Roman"/>
              </a:rPr>
              <a:t>n</a:t>
            </a:r>
            <a:r>
              <a:rPr lang="it-IT" sz="1600" b="0" dirty="0" smtClean="0">
                <a:ea typeface="ＭＳ Ｐゴシック" charset="0"/>
              </a:rPr>
              <a:t> prove</a:t>
            </a:r>
          </a:p>
          <a:p>
            <a:pPr>
              <a:buFont typeface="Wingdings" charset="0"/>
              <a:buChar char=" "/>
            </a:pPr>
            <a:r>
              <a:rPr lang="it-IT" sz="1600" b="0" dirty="0" smtClean="0">
                <a:ea typeface="ＭＳ Ｐゴシック" charset="0"/>
              </a:rPr>
              <a:t>       </a:t>
            </a:r>
            <a:r>
              <a:rPr lang="it-IT" sz="1600" b="0" i="1" dirty="0" err="1">
                <a:latin typeface="Times New Roman"/>
                <a:ea typeface="ＭＳ Ｐゴシック" charset="0"/>
                <a:cs typeface="Times New Roman"/>
              </a:rPr>
              <a:t>n</a:t>
            </a:r>
            <a:r>
              <a:rPr lang="it-IT" sz="1600" b="0" i="1" dirty="0">
                <a:latin typeface="Times New Roman"/>
                <a:ea typeface="ＭＳ Ｐゴシック" charset="0"/>
                <a:cs typeface="Times New Roman"/>
              </a:rPr>
              <a:t> - x </a:t>
            </a:r>
            <a:r>
              <a:rPr lang="it-IT" sz="1600" b="0" dirty="0" smtClean="0">
                <a:ea typeface="ＭＳ Ｐゴシック" charset="0"/>
              </a:rPr>
              <a:t>= numero di fallimenti in </a:t>
            </a:r>
            <a:r>
              <a:rPr lang="it-IT" sz="1600" b="0" i="1" dirty="0" err="1">
                <a:latin typeface="Times New Roman"/>
                <a:ea typeface="ＭＳ Ｐゴシック" charset="0"/>
                <a:cs typeface="Times New Roman"/>
              </a:rPr>
              <a:t>n</a:t>
            </a:r>
            <a:r>
              <a:rPr lang="it-IT" sz="1600" b="0" dirty="0" smtClean="0">
                <a:ea typeface="ＭＳ Ｐゴシック" charset="0"/>
              </a:rPr>
              <a:t> prove</a:t>
            </a:r>
          </a:p>
          <a:p>
            <a:pPr algn="just">
              <a:lnSpc>
                <a:spcPct val="80000"/>
              </a:lnSpc>
              <a:buFont typeface="Wingdings" charset="0"/>
              <a:buChar char=" "/>
            </a:pPr>
            <a:endParaRPr lang="it-IT" sz="1800" b="0" dirty="0" smtClean="0">
              <a:ea typeface="ＭＳ Ｐゴシック" charset="0"/>
            </a:endParaRPr>
          </a:p>
          <a:p>
            <a:pPr algn="just">
              <a:buFont typeface="Wingdings" charset="0"/>
              <a:buChar char=" "/>
            </a:pPr>
            <a:r>
              <a:rPr lang="it-IT" sz="1800" i="1" u="sng" dirty="0" smtClean="0">
                <a:solidFill>
                  <a:srgbClr val="0000FF"/>
                </a:solidFill>
              </a:rPr>
              <a:t>Esempio#1</a:t>
            </a:r>
            <a:r>
              <a:rPr lang="it-IT" sz="1800" b="0" dirty="0" smtClean="0"/>
              <a:t>. Il 5% di tutti i DVD </a:t>
            </a:r>
            <a:r>
              <a:rPr lang="it-IT" sz="1800" b="0" dirty="0" err="1" smtClean="0"/>
              <a:t>players</a:t>
            </a:r>
            <a:r>
              <a:rPr lang="it-IT" sz="1800" b="0" dirty="0" smtClean="0"/>
              <a:t> costruiti da una grande compagnia elettronica sono difettosi. Tre DVD </a:t>
            </a:r>
            <a:r>
              <a:rPr lang="it-IT" sz="1800" b="0" dirty="0" err="1" smtClean="0"/>
              <a:t>players</a:t>
            </a:r>
            <a:r>
              <a:rPr lang="it-IT" sz="1800" b="0" dirty="0" smtClean="0"/>
              <a:t> sono scelti a caso dalla linea di produzione e sono sottoposti a test vari per determinare se funzionano correttamente. </a:t>
            </a:r>
            <a:r>
              <a:rPr lang="it-IT" sz="1800" b="0" dirty="0" err="1" smtClean="0"/>
              <a:t>Qual’e</a:t>
            </a:r>
            <a:r>
              <a:rPr lang="it-IT" sz="1800" b="0" dirty="0" smtClean="0"/>
              <a:t> la probabilità che </a:t>
            </a:r>
            <a:r>
              <a:rPr lang="it-IT" sz="1800" b="0" dirty="0" smtClean="0">
                <a:ea typeface="ＭＳ Ｐゴシック" charset="0"/>
              </a:rPr>
              <a:t>uno di questi tre DVD </a:t>
            </a:r>
            <a:r>
              <a:rPr lang="it-IT" sz="1800" b="0" dirty="0" err="1" smtClean="0">
                <a:ea typeface="ＭＳ Ｐゴシック" charset="0"/>
              </a:rPr>
              <a:t>players</a:t>
            </a:r>
            <a:r>
              <a:rPr lang="it-IT" sz="1800" b="0" dirty="0" smtClean="0">
                <a:ea typeface="ＭＳ Ｐゴシック" charset="0"/>
              </a:rPr>
              <a:t> è difettoso?</a:t>
            </a:r>
          </a:p>
          <a:p>
            <a:pPr algn="just">
              <a:buFont typeface="Wingdings" charset="0"/>
              <a:buChar char=" "/>
            </a:pPr>
            <a:endParaRPr lang="it-IT" sz="1800" b="0" dirty="0">
              <a:ea typeface="ＭＳ Ｐゴシック" charset="0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487440"/>
              </p:ext>
            </p:extLst>
          </p:nvPr>
        </p:nvGraphicFramePr>
        <p:xfrm>
          <a:off x="3040063" y="2119313"/>
          <a:ext cx="2729420" cy="617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057" name="Equation" r:id="rId3" imgW="1066800" imgH="241300" progId="Equation.3">
                  <p:embed/>
                </p:oleObj>
              </mc:Choice>
              <mc:Fallback>
                <p:oleObj name="Equation" r:id="rId3" imgW="1066800" imgH="241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0063" y="2119313"/>
                        <a:ext cx="2729420" cy="6177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906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>
                <a:ea typeface="ＭＳ Ｐゴシック" charset="0"/>
              </a:rPr>
              <a:t>La Distribuzione di Probabilità Binomiale e la Formula Binomiale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06881" y="1684830"/>
            <a:ext cx="8260887" cy="234674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1600" i="1" u="sng" dirty="0" smtClean="0">
                <a:solidFill>
                  <a:srgbClr val="0000FF"/>
                </a:solidFill>
                <a:ea typeface="ＭＳ Ｐゴシック" charset="0"/>
              </a:rPr>
              <a:t>Esempio #1</a:t>
            </a:r>
            <a:r>
              <a:rPr lang="it-IT" sz="1600" b="0" dirty="0" smtClean="0">
                <a:ea typeface="ＭＳ Ｐゴシック" charset="0"/>
              </a:rPr>
              <a:t>. Sia  </a:t>
            </a:r>
            <a:r>
              <a:rPr lang="it-IT" sz="1600" b="0" i="1" dirty="0" smtClean="0">
                <a:ea typeface="ＭＳ Ｐゴシック" charset="0"/>
              </a:rPr>
              <a:t>D</a:t>
            </a:r>
            <a:r>
              <a:rPr lang="it-IT" sz="1600" b="0" dirty="0" smtClean="0">
                <a:ea typeface="ＭＳ Ｐゴシック" charset="0"/>
              </a:rPr>
              <a:t> un DVD player selezionato dalla linea trovato difettoso, con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(D)=.05, e </a:t>
            </a:r>
            <a:r>
              <a:rPr lang="it-IT" sz="1600" b="0" i="1" dirty="0" smtClean="0">
                <a:ea typeface="ＭＳ Ｐゴシック" charset="0"/>
              </a:rPr>
              <a:t>G </a:t>
            </a:r>
            <a:r>
              <a:rPr lang="it-IT" sz="1600" b="0" dirty="0" smtClean="0">
                <a:ea typeface="ＭＳ Ｐゴシック" charset="0"/>
              </a:rPr>
              <a:t>un DVD player buono dove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(G)=.95</a:t>
            </a:r>
          </a:p>
          <a:p>
            <a:pPr>
              <a:spcBef>
                <a:spcPts val="300"/>
              </a:spcBef>
            </a:pP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DGG</a:t>
            </a:r>
            <a:r>
              <a:rPr lang="en-GB" sz="1600" b="0" dirty="0" smtClean="0">
                <a:ea typeface="ＭＳ Ｐゴシック" charset="0"/>
              </a:rPr>
              <a:t>) =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D</a:t>
            </a:r>
            <a:r>
              <a:rPr lang="en-GB" sz="1600" b="0" dirty="0" smtClean="0">
                <a:ea typeface="ＭＳ Ｐゴシック" charset="0"/>
              </a:rPr>
              <a:t>)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</a:t>
            </a:r>
            <a:r>
              <a:rPr lang="en-GB" sz="1600" b="0" dirty="0" smtClean="0">
                <a:ea typeface="ＭＳ Ｐゴシック" charset="0"/>
              </a:rPr>
              <a:t>)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</a:t>
            </a:r>
            <a:r>
              <a:rPr lang="en-GB" sz="1600" b="0" dirty="0" smtClean="0">
                <a:ea typeface="ＭＳ Ｐゴシック" charset="0"/>
              </a:rPr>
              <a:t>) = (.05)(.95)(.95) = .0451</a:t>
            </a:r>
          </a:p>
          <a:p>
            <a:pPr>
              <a:spcBef>
                <a:spcPts val="300"/>
              </a:spcBef>
            </a:pP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GDG</a:t>
            </a:r>
            <a:r>
              <a:rPr lang="en-GB" sz="1600" b="0" dirty="0" smtClean="0">
                <a:ea typeface="ＭＳ Ｐゴシック" charset="0"/>
              </a:rPr>
              <a:t>) =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</a:t>
            </a:r>
            <a:r>
              <a:rPr lang="en-GB" sz="1600" b="0" dirty="0" smtClean="0">
                <a:ea typeface="ＭＳ Ｐゴシック" charset="0"/>
              </a:rPr>
              <a:t>)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D</a:t>
            </a:r>
            <a:r>
              <a:rPr lang="en-GB" sz="1600" b="0" dirty="0" smtClean="0">
                <a:ea typeface="ＭＳ Ｐゴシック" charset="0"/>
              </a:rPr>
              <a:t>)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</a:t>
            </a:r>
            <a:r>
              <a:rPr lang="en-GB" sz="1600" b="0" dirty="0" smtClean="0">
                <a:ea typeface="ＭＳ Ｐゴシック" charset="0"/>
              </a:rPr>
              <a:t>) = (.95)(.05)(.95) = .0451</a:t>
            </a:r>
          </a:p>
          <a:p>
            <a:pPr>
              <a:spcBef>
                <a:spcPts val="300"/>
              </a:spcBef>
              <a:spcAft>
                <a:spcPts val="600"/>
              </a:spcAft>
            </a:pP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GGD</a:t>
            </a:r>
            <a:r>
              <a:rPr lang="en-GB" sz="1600" b="0" dirty="0" smtClean="0">
                <a:ea typeface="ＭＳ Ｐゴシック" charset="0"/>
              </a:rPr>
              <a:t>) =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</a:t>
            </a:r>
            <a:r>
              <a:rPr lang="en-GB" sz="1600" b="0" dirty="0" smtClean="0">
                <a:ea typeface="ＭＳ Ｐゴシック" charset="0"/>
              </a:rPr>
              <a:t>)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</a:t>
            </a:r>
            <a:r>
              <a:rPr lang="en-GB" sz="1600" b="0" dirty="0" smtClean="0">
                <a:ea typeface="ＭＳ Ｐゴシック" charset="0"/>
              </a:rPr>
              <a:t>) </a:t>
            </a:r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 smtClean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D</a:t>
            </a:r>
            <a:r>
              <a:rPr lang="en-GB" sz="1600" b="0" dirty="0" smtClean="0">
                <a:ea typeface="ＭＳ Ｐゴシック" charset="0"/>
              </a:rPr>
              <a:t>) = (.95)(.95)(.05) = .0451</a:t>
            </a:r>
            <a:endParaRPr lang="en-US" sz="1600" b="0" dirty="0" smtClean="0">
              <a:ea typeface="ＭＳ Ｐゴシック" charset="0"/>
            </a:endParaRPr>
          </a:p>
          <a:p>
            <a:r>
              <a:rPr lang="en-GB" sz="1600" b="0" i="1" dirty="0" smtClean="0">
                <a:ea typeface="ＭＳ Ｐゴシック" charset="0"/>
              </a:rPr>
              <a:t>P</a:t>
            </a:r>
            <a:r>
              <a:rPr lang="en-GB" sz="1600" b="0" dirty="0">
                <a:ea typeface="ＭＳ Ｐゴシック" charset="0"/>
              </a:rPr>
              <a:t>(1</a:t>
            </a:r>
            <a:r>
              <a:rPr lang="en-GB" sz="1600" b="0" i="1" dirty="0">
                <a:ea typeface="ＭＳ Ｐゴシック" charset="0"/>
              </a:rPr>
              <a:t> </a:t>
            </a:r>
            <a:r>
              <a:rPr lang="en-GB" sz="1600" b="0" dirty="0">
                <a:ea typeface="ＭＳ Ｐゴシック" charset="0"/>
              </a:rPr>
              <a:t>DVD player </a:t>
            </a:r>
            <a:r>
              <a:rPr lang="en-GB" sz="1600" b="0" dirty="0" err="1" smtClean="0">
                <a:ea typeface="ＭＳ Ｐゴシック" charset="0"/>
              </a:rPr>
              <a:t>su</a:t>
            </a:r>
            <a:r>
              <a:rPr lang="en-GB" sz="1600" b="0" dirty="0" smtClean="0">
                <a:ea typeface="ＭＳ Ｐゴシック" charset="0"/>
              </a:rPr>
              <a:t> </a:t>
            </a:r>
            <a:r>
              <a:rPr lang="en-GB" sz="1600" b="0" dirty="0">
                <a:ea typeface="ＭＳ Ｐゴシック" charset="0"/>
              </a:rPr>
              <a:t>3 </a:t>
            </a:r>
            <a:r>
              <a:rPr lang="en-GB" sz="1600" b="0" dirty="0" err="1" smtClean="0">
                <a:ea typeface="ＭＳ Ｐゴシック" charset="0"/>
              </a:rPr>
              <a:t>sia</a:t>
            </a:r>
            <a:r>
              <a:rPr lang="en-GB" sz="1600" b="0" dirty="0" smtClean="0">
                <a:ea typeface="ＭＳ Ｐゴシック" charset="0"/>
              </a:rPr>
              <a:t> </a:t>
            </a:r>
            <a:r>
              <a:rPr lang="en-GB" sz="1600" b="0" dirty="0" err="1" smtClean="0">
                <a:ea typeface="ＭＳ Ｐゴシック" charset="0"/>
              </a:rPr>
              <a:t>difettoso</a:t>
            </a:r>
            <a:r>
              <a:rPr lang="en-GB" sz="1600" b="0" dirty="0" smtClean="0">
                <a:ea typeface="ＭＳ Ｐゴシック" charset="0"/>
              </a:rPr>
              <a:t>) =  </a:t>
            </a:r>
            <a:r>
              <a:rPr lang="en-GB" sz="1600" b="0" i="1" dirty="0">
                <a:ea typeface="ＭＳ Ｐゴシック" charset="0"/>
              </a:rPr>
              <a:t>P</a:t>
            </a:r>
            <a:r>
              <a:rPr lang="en-GB" sz="1600" b="0" dirty="0">
                <a:ea typeface="ＭＳ Ｐゴシック" charset="0"/>
              </a:rPr>
              <a:t>(</a:t>
            </a:r>
            <a:r>
              <a:rPr lang="en-GB" sz="1600" b="0" i="1" dirty="0">
                <a:ea typeface="ＭＳ Ｐゴシック" charset="0"/>
              </a:rPr>
              <a:t>DGG </a:t>
            </a:r>
            <a:r>
              <a:rPr lang="en-GB" sz="1600" b="0" dirty="0">
                <a:ea typeface="ＭＳ Ｐゴシック" charset="0"/>
              </a:rPr>
              <a:t>or</a:t>
            </a:r>
            <a:r>
              <a:rPr lang="en-GB" sz="1600" b="0" i="1" dirty="0">
                <a:ea typeface="ＭＳ Ｐゴシック" charset="0"/>
              </a:rPr>
              <a:t> GDG </a:t>
            </a:r>
            <a:r>
              <a:rPr lang="en-GB" sz="1600" b="0" dirty="0">
                <a:ea typeface="ＭＳ Ｐゴシック" charset="0"/>
              </a:rPr>
              <a:t>or</a:t>
            </a:r>
            <a:r>
              <a:rPr lang="en-GB" sz="1600" b="0" i="1" dirty="0">
                <a:ea typeface="ＭＳ Ｐゴシック" charset="0"/>
              </a:rPr>
              <a:t> GGD</a:t>
            </a:r>
            <a:r>
              <a:rPr lang="en-GB" sz="1600" b="0" dirty="0">
                <a:ea typeface="ＭＳ Ｐゴシック" charset="0"/>
              </a:rPr>
              <a:t>)</a:t>
            </a:r>
            <a:r>
              <a:rPr lang="en-GB" sz="1600" b="0" i="1" dirty="0">
                <a:ea typeface="ＭＳ Ｐゴシック" charset="0"/>
              </a:rPr>
              <a:t/>
            </a:r>
            <a:br>
              <a:rPr lang="en-GB" sz="1600" b="0" i="1" dirty="0">
                <a:ea typeface="ＭＳ Ｐゴシック" charset="0"/>
              </a:rPr>
            </a:br>
            <a:r>
              <a:rPr lang="en-GB" sz="1600" b="0" dirty="0">
                <a:ea typeface="ＭＳ Ｐゴシック" charset="0"/>
              </a:rPr>
              <a:t>            </a:t>
            </a:r>
            <a:r>
              <a:rPr lang="en-GB" sz="1600" b="0" dirty="0" smtClean="0">
                <a:ea typeface="ＭＳ Ｐゴシック" charset="0"/>
              </a:rPr>
              <a:t>		                	          = </a:t>
            </a:r>
            <a:r>
              <a:rPr lang="en-GB" sz="1600" b="0" i="1" dirty="0">
                <a:ea typeface="ＭＳ Ｐゴシック" charset="0"/>
              </a:rPr>
              <a:t>P</a:t>
            </a:r>
            <a:r>
              <a:rPr lang="en-GB" sz="1600" b="0" dirty="0">
                <a:ea typeface="ＭＳ Ｐゴシック" charset="0"/>
              </a:rPr>
              <a:t>(</a:t>
            </a:r>
            <a:r>
              <a:rPr lang="en-GB" sz="1600" b="0" i="1" dirty="0">
                <a:ea typeface="ＭＳ Ｐゴシック" charset="0"/>
              </a:rPr>
              <a:t>DGG</a:t>
            </a:r>
            <a:r>
              <a:rPr lang="en-GB" sz="1600" b="0" dirty="0">
                <a:ea typeface="ＭＳ Ｐゴシック" charset="0"/>
              </a:rPr>
              <a:t>) + </a:t>
            </a:r>
            <a:r>
              <a:rPr lang="en-GB" sz="1600" b="0" i="1" dirty="0">
                <a:ea typeface="ＭＳ Ｐゴシック" charset="0"/>
              </a:rPr>
              <a:t>P</a:t>
            </a:r>
            <a:r>
              <a:rPr lang="en-GB" sz="1600" b="0" dirty="0">
                <a:ea typeface="ＭＳ Ｐゴシック" charset="0"/>
              </a:rPr>
              <a:t>(</a:t>
            </a:r>
            <a:r>
              <a:rPr lang="en-GB" sz="1600" b="0" i="1" dirty="0">
                <a:ea typeface="ＭＳ Ｐゴシック" charset="0"/>
              </a:rPr>
              <a:t>GDG</a:t>
            </a:r>
            <a:r>
              <a:rPr lang="en-GB" sz="1600" b="0" dirty="0">
                <a:ea typeface="ＭＳ Ｐゴシック" charset="0"/>
              </a:rPr>
              <a:t>) + </a:t>
            </a:r>
            <a:r>
              <a:rPr lang="en-GB" sz="1600" b="0" i="1" dirty="0">
                <a:ea typeface="ＭＳ Ｐゴシック" charset="0"/>
              </a:rPr>
              <a:t>P</a:t>
            </a:r>
            <a:r>
              <a:rPr lang="en-GB" sz="1600" b="0" dirty="0">
                <a:ea typeface="ＭＳ Ｐゴシック" charset="0"/>
              </a:rPr>
              <a:t>(</a:t>
            </a:r>
            <a:r>
              <a:rPr lang="en-GB" sz="1600" b="0" i="1" dirty="0" smtClean="0">
                <a:ea typeface="ＭＳ Ｐゴシック" charset="0"/>
              </a:rPr>
              <a:t>GGD</a:t>
            </a:r>
            <a:r>
              <a:rPr lang="en-GB" sz="1600" b="0" dirty="0" smtClean="0">
                <a:ea typeface="ＭＳ Ｐゴシック" charset="0"/>
              </a:rPr>
              <a:t>)</a:t>
            </a:r>
            <a:r>
              <a:rPr lang="en-GB" sz="1600" b="0" i="1" dirty="0" smtClean="0">
                <a:ea typeface="ＭＳ Ｐゴシック" charset="0"/>
              </a:rPr>
              <a:t/>
            </a:r>
            <a:br>
              <a:rPr lang="en-GB" sz="1600" b="0" i="1" dirty="0" smtClean="0">
                <a:ea typeface="ＭＳ Ｐゴシック" charset="0"/>
              </a:rPr>
            </a:br>
            <a:r>
              <a:rPr lang="en-GB" sz="1600" b="0" dirty="0" smtClean="0">
                <a:ea typeface="ＭＳ Ｐゴシック" charset="0"/>
              </a:rPr>
              <a:t>            			          = </a:t>
            </a:r>
            <a:r>
              <a:rPr lang="en-GB" sz="1600" b="0" dirty="0">
                <a:ea typeface="ＭＳ Ｐゴシック" charset="0"/>
              </a:rPr>
              <a:t>.0451 + .0451 + .</a:t>
            </a:r>
            <a:r>
              <a:rPr lang="en-GB" sz="1600" b="0" dirty="0" smtClean="0">
                <a:ea typeface="ＭＳ Ｐゴシック" charset="0"/>
              </a:rPr>
              <a:t>0451 = </a:t>
            </a:r>
            <a:r>
              <a:rPr lang="en-GB" sz="1600" dirty="0" smtClean="0">
                <a:ea typeface="ＭＳ Ｐゴシック" charset="0"/>
              </a:rPr>
              <a:t>0.135</a:t>
            </a:r>
            <a:r>
              <a:rPr lang="it-IT" sz="1600" dirty="0" smtClean="0">
                <a:ea typeface="ＭＳ Ｐゴシック" charset="0"/>
              </a:rPr>
              <a:t>4</a:t>
            </a:r>
            <a:endParaRPr lang="en-US" sz="1600" dirty="0">
              <a:ea typeface="ＭＳ Ｐゴシック" charset="0"/>
            </a:endParaRPr>
          </a:p>
          <a:p>
            <a:pPr>
              <a:lnSpc>
                <a:spcPct val="80000"/>
              </a:lnSpc>
              <a:buFont typeface="Wingdings" charset="0"/>
              <a:buNone/>
            </a:pPr>
            <a:endParaRPr lang="en-US" sz="1600" dirty="0">
              <a:ea typeface="ＭＳ Ｐゴシック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AF4C8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984" y="5030229"/>
            <a:ext cx="4319999" cy="164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468529" y="4138129"/>
            <a:ext cx="840884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it-IT" sz="1600" b="0" i="1" dirty="0" err="1" smtClean="0">
                <a:latin typeface="+mn-lt"/>
                <a:cs typeface="Times New Roman" charset="0"/>
              </a:rPr>
              <a:t>n</a:t>
            </a:r>
            <a:r>
              <a:rPr lang="it-IT" sz="1600" b="0" dirty="0" smtClean="0">
                <a:latin typeface="+mn-lt"/>
              </a:rPr>
              <a:t> = numero totale di tentativi = 3 DVD </a:t>
            </a:r>
            <a:r>
              <a:rPr lang="it-IT" sz="1600" b="0" dirty="0" err="1" smtClean="0">
                <a:latin typeface="+mn-lt"/>
              </a:rPr>
              <a:t>players</a:t>
            </a:r>
            <a:r>
              <a:rPr lang="it-IT" sz="1600" b="0" dirty="0" smtClean="0">
                <a:latin typeface="+mn-lt"/>
              </a:rPr>
              <a:t/>
            </a:r>
            <a:br>
              <a:rPr lang="it-IT" sz="1600" b="0" dirty="0" smtClean="0">
                <a:latin typeface="+mn-lt"/>
              </a:rPr>
            </a:br>
            <a:r>
              <a:rPr lang="it-IT" sz="1600" b="0" i="1" dirty="0" smtClean="0">
                <a:latin typeface="+mn-lt"/>
                <a:cs typeface="Times New Roman" charset="0"/>
              </a:rPr>
              <a:t>x</a:t>
            </a:r>
            <a:r>
              <a:rPr lang="it-IT" sz="1600" b="0" dirty="0" smtClean="0">
                <a:latin typeface="+mn-lt"/>
              </a:rPr>
              <a:t> = numero di successi = numero di DVD </a:t>
            </a:r>
            <a:r>
              <a:rPr lang="it-IT" sz="1600" b="0" dirty="0" err="1" smtClean="0">
                <a:latin typeface="+mn-lt"/>
              </a:rPr>
              <a:t>players</a:t>
            </a:r>
            <a:r>
              <a:rPr lang="it-IT" sz="1600" b="0" dirty="0" smtClean="0">
                <a:latin typeface="+mn-lt"/>
              </a:rPr>
              <a:t> </a:t>
            </a:r>
            <a:r>
              <a:rPr lang="it-IT" sz="1600" b="0" dirty="0" err="1" smtClean="0">
                <a:latin typeface="+mn-lt"/>
              </a:rPr>
              <a:t>defettosi</a:t>
            </a:r>
            <a:r>
              <a:rPr lang="it-IT" sz="1600" b="0" dirty="0" smtClean="0">
                <a:latin typeface="+mn-lt"/>
              </a:rPr>
              <a:t> = 1 </a:t>
            </a:r>
            <a:br>
              <a:rPr lang="it-IT" sz="1600" b="0" dirty="0" smtClean="0">
                <a:latin typeface="+mn-lt"/>
              </a:rPr>
            </a:br>
            <a:r>
              <a:rPr lang="it-IT" sz="1600" b="0" i="1" dirty="0" err="1" smtClean="0">
                <a:latin typeface="+mn-lt"/>
                <a:cs typeface="Times New Roman" charset="0"/>
              </a:rPr>
              <a:t>n</a:t>
            </a:r>
            <a:r>
              <a:rPr lang="it-IT" sz="1600" b="0" dirty="0" smtClean="0">
                <a:latin typeface="+mn-lt"/>
              </a:rPr>
              <a:t> – </a:t>
            </a:r>
            <a:r>
              <a:rPr lang="it-IT" sz="1600" b="0" i="1" dirty="0" smtClean="0">
                <a:latin typeface="+mn-lt"/>
                <a:cs typeface="Times New Roman" charset="0"/>
              </a:rPr>
              <a:t>x</a:t>
            </a:r>
            <a:r>
              <a:rPr lang="it-IT" sz="1600" b="0" dirty="0" smtClean="0">
                <a:latin typeface="+mn-lt"/>
              </a:rPr>
              <a:t> = numero di fallimenti = numero di DVD </a:t>
            </a:r>
            <a:r>
              <a:rPr lang="it-IT" sz="1600" b="0" dirty="0" err="1" smtClean="0">
                <a:latin typeface="+mn-lt"/>
              </a:rPr>
              <a:t>players</a:t>
            </a:r>
            <a:r>
              <a:rPr lang="it-IT" sz="1600" b="0" dirty="0" smtClean="0">
                <a:latin typeface="+mn-lt"/>
              </a:rPr>
              <a:t> funzionanti = 3 - 1 = 2 </a:t>
            </a:r>
            <a:br>
              <a:rPr lang="it-IT" sz="1600" b="0" dirty="0" smtClean="0">
                <a:latin typeface="+mn-lt"/>
              </a:rPr>
            </a:br>
            <a:r>
              <a:rPr lang="it-IT" sz="1600" b="0" i="1" dirty="0" err="1" smtClean="0"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latin typeface="+mn-lt"/>
              </a:rPr>
              <a:t> = </a:t>
            </a:r>
            <a:r>
              <a:rPr lang="it-IT" sz="1600" b="0" i="1" dirty="0" err="1" smtClean="0">
                <a:latin typeface="+mn-lt"/>
              </a:rPr>
              <a:t>P</a:t>
            </a:r>
            <a:r>
              <a:rPr lang="it-IT" sz="1600" b="0" dirty="0" smtClean="0">
                <a:latin typeface="+mn-lt"/>
              </a:rPr>
              <a:t>(successo) = .05</a:t>
            </a:r>
            <a:br>
              <a:rPr lang="it-IT" sz="1600" b="0" dirty="0" smtClean="0">
                <a:latin typeface="+mn-lt"/>
              </a:rPr>
            </a:br>
            <a:r>
              <a:rPr lang="it-IT" sz="1600" b="0" i="1" dirty="0" err="1" smtClean="0">
                <a:latin typeface="+mn-lt"/>
                <a:cs typeface="Times New Roman" charset="0"/>
              </a:rPr>
              <a:t>q</a:t>
            </a:r>
            <a:r>
              <a:rPr lang="it-IT" sz="1600" b="0" dirty="0" smtClean="0">
                <a:latin typeface="+mn-lt"/>
              </a:rPr>
              <a:t> = </a:t>
            </a:r>
            <a:r>
              <a:rPr lang="it-IT" sz="1600" b="0" i="1" dirty="0" err="1" smtClean="0">
                <a:latin typeface="+mn-lt"/>
              </a:rPr>
              <a:t>P</a:t>
            </a:r>
            <a:r>
              <a:rPr lang="it-IT" sz="1600" b="0" dirty="0" smtClean="0">
                <a:latin typeface="+mn-lt"/>
              </a:rPr>
              <a:t>(fallimento)  = 1 – </a:t>
            </a:r>
            <a:r>
              <a:rPr lang="it-IT" sz="1600" b="0" i="1" dirty="0" err="1" smtClean="0"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latin typeface="+mn-lt"/>
              </a:rPr>
              <a:t> = .95</a:t>
            </a:r>
            <a:endParaRPr lang="it-IT" sz="1600" b="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604158" y="5893257"/>
            <a:ext cx="383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</a:rPr>
              <a:t>MINITAB</a:t>
            </a:r>
          </a:p>
        </p:txBody>
      </p:sp>
    </p:spTree>
    <p:extLst>
      <p:ext uri="{BB962C8B-B14F-4D97-AF65-F5344CB8AC3E}">
        <p14:creationId xmlns:p14="http://schemas.microsoft.com/office/powerpoint/2010/main" val="222974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9800" y="533400"/>
            <a:ext cx="8367000" cy="891876"/>
          </a:xfrm>
        </p:spPr>
        <p:txBody>
          <a:bodyPr>
            <a:normAutofit fontScale="90000"/>
          </a:bodyPr>
          <a:lstStyle/>
          <a:p>
            <a:r>
              <a:rPr lang="it-IT" dirty="0">
                <a:ea typeface="ＭＳ Ｐゴシック" charset="0"/>
              </a:rPr>
              <a:t>La Distribuzione di Probabilità Binomiale e la Formula Binomiale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38074" y="1579942"/>
            <a:ext cx="83330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Esempio #2.</a:t>
            </a:r>
            <a:r>
              <a:rPr lang="it-IT" sz="1600" b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1600" b="0" dirty="0" smtClean="0">
                <a:latin typeface="+mn-lt"/>
              </a:rPr>
              <a:t>Express House Delivery Service, offre ai clienti servizi di </a:t>
            </a:r>
            <a:r>
              <a:rPr lang="it-IT" sz="1600" b="0" i="1" dirty="0" err="1" smtClean="0">
                <a:latin typeface="+mn-lt"/>
              </a:rPr>
              <a:t>delivering</a:t>
            </a:r>
            <a:r>
              <a:rPr lang="it-IT" sz="1600" b="0" dirty="0" smtClean="0">
                <a:latin typeface="+mn-lt"/>
              </a:rPr>
              <a:t> di elevata qualità ed efficienza e garantisce l’intero rimborso dei costi se la spedizione non arriva a destinazione nei tempi concordati. I dati storici indicano che per particolari spedizioni il 2% dei pacchi non arriva a destinazione in tempo e, nell’ipotesi che l’agenzia organizzi 10 di queste spedizioni, si vuole calcolare la probabilità che 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esattamente uno</a:t>
            </a:r>
            <a:r>
              <a:rPr lang="it-IT" sz="1600" b="0" dirty="0" smtClean="0">
                <a:latin typeface="+mn-lt"/>
              </a:rPr>
              <a:t> di questi 10 pacchi non arrivi in tempo a destinazione.</a:t>
            </a:r>
            <a:endParaRPr lang="it-IT" sz="1600" b="0" dirty="0">
              <a:latin typeface="+mn-lt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8938" y="3216015"/>
            <a:ext cx="8424451" cy="1397868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>
              <a:buNone/>
            </a:pP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n</a:t>
            </a:r>
            <a:r>
              <a:rPr lang="it-IT" sz="1600" b="0" dirty="0" smtClean="0">
                <a:ea typeface="ＭＳ Ｐゴシック" charset="0"/>
              </a:rPr>
              <a:t> = pacchi spediti = 10 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(successo) = 0.02 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q</a:t>
            </a:r>
            <a:r>
              <a:rPr lang="it-IT" sz="1600" b="0" dirty="0" smtClean="0">
                <a:ea typeface="ＭＳ Ｐゴシック" charset="0"/>
              </a:rPr>
              <a:t> =</a:t>
            </a:r>
            <a:r>
              <a:rPr lang="it-IT" sz="1600" b="0" i="1" dirty="0" smtClean="0">
                <a:ea typeface="ＭＳ Ｐゴシック" charset="0"/>
              </a:rPr>
              <a:t>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(fallimento) = 1 – .02 = .98</a:t>
            </a:r>
            <a:endParaRPr lang="it-IT" sz="1600" b="0" dirty="0" smtClean="0">
              <a:ea typeface="ＭＳ Ｐゴシック" charset="0"/>
              <a:cs typeface="Arial"/>
            </a:endParaRPr>
          </a:p>
          <a:p>
            <a:pPr marL="355600" indent="-355600">
              <a:buNone/>
            </a:pPr>
            <a:r>
              <a:rPr lang="it-IT" sz="1600" b="0" dirty="0" smtClean="0">
                <a:ea typeface="ＭＳ Ｐゴシック" charset="0"/>
                <a:cs typeface="Arial"/>
              </a:rPr>
              <a:t>      </a:t>
            </a:r>
            <a:r>
              <a:rPr lang="it-IT" sz="1600" b="0" i="1" dirty="0" smtClean="0">
                <a:ea typeface="ＭＳ Ｐゴシック" charset="0"/>
                <a:cs typeface="Arial"/>
              </a:rPr>
              <a:t>x</a:t>
            </a:r>
            <a:r>
              <a:rPr lang="it-IT" sz="1600" b="0" dirty="0" smtClean="0">
                <a:ea typeface="ＭＳ Ｐゴシック" charset="0"/>
                <a:cs typeface="Arial"/>
              </a:rPr>
              <a:t> = numero di successi = 1</a:t>
            </a:r>
            <a:br>
              <a:rPr lang="it-IT" sz="1600" b="0" dirty="0" smtClean="0">
                <a:ea typeface="ＭＳ Ｐゴシック" charset="0"/>
                <a:cs typeface="Arial"/>
              </a:rPr>
            </a:br>
            <a:r>
              <a:rPr lang="it-IT" sz="1600" b="0" i="1" dirty="0" err="1" smtClean="0">
                <a:ea typeface="ＭＳ Ｐゴシック" charset="0"/>
                <a:cs typeface="Arial"/>
              </a:rPr>
              <a:t>n</a:t>
            </a:r>
            <a:r>
              <a:rPr lang="it-IT" sz="1600" b="0" dirty="0" smtClean="0">
                <a:ea typeface="ＭＳ Ｐゴシック" charset="0"/>
                <a:cs typeface="Arial"/>
              </a:rPr>
              <a:t> – </a:t>
            </a:r>
            <a:r>
              <a:rPr lang="it-IT" sz="1600" b="0" i="1" dirty="0" smtClean="0">
                <a:ea typeface="ＭＳ Ｐゴシック" charset="0"/>
                <a:cs typeface="Arial"/>
              </a:rPr>
              <a:t>x </a:t>
            </a:r>
            <a:r>
              <a:rPr lang="it-IT" sz="1600" b="0" dirty="0" smtClean="0">
                <a:ea typeface="ＭＳ Ｐゴシック" charset="0"/>
                <a:cs typeface="Arial"/>
              </a:rPr>
              <a:t> = numero of fallimenti= 10 – 1 = 9</a:t>
            </a:r>
          </a:p>
          <a:p>
            <a:pPr marL="0" indent="0">
              <a:buNone/>
            </a:pPr>
            <a:endParaRPr lang="it-IT" sz="1600" b="0" dirty="0" smtClean="0">
              <a:ea typeface="ＭＳ Ｐゴシック" charset="0"/>
            </a:endParaRPr>
          </a:p>
          <a:p>
            <a:pPr marL="0" indent="0">
              <a:buNone/>
            </a:pPr>
            <a:endParaRPr lang="it-IT" sz="1600" b="0" dirty="0">
              <a:ea typeface="ＭＳ Ｐゴシック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64817"/>
              </p:ext>
            </p:extLst>
          </p:nvPr>
        </p:nvGraphicFramePr>
        <p:xfrm>
          <a:off x="3720922" y="4795440"/>
          <a:ext cx="5145570" cy="108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1938" name="Equation" r:id="rId3" imgW="3149600" imgH="660400" progId="Equation.3">
                  <p:embed/>
                </p:oleObj>
              </mc:Choice>
              <mc:Fallback>
                <p:oleObj name="Equation" r:id="rId3" imgW="3149600" imgH="660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0922" y="4795440"/>
                        <a:ext cx="5145570" cy="1080000"/>
                      </a:xfrm>
                      <a:prstGeom prst="rect">
                        <a:avLst/>
                      </a:prstGeom>
                      <a:solidFill>
                        <a:srgbClr val="FFFF75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274114" y="5999595"/>
            <a:ext cx="86620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/>
            <a:r>
              <a:rPr lang="it-IT" sz="1600" b="0" dirty="0" smtClean="0">
                <a:latin typeface="+mn-lt"/>
                <a:cs typeface="Arial"/>
              </a:rPr>
              <a:t>La probabilità che 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  <a:cs typeface="Arial"/>
              </a:rPr>
              <a:t>1 solo </a:t>
            </a:r>
            <a:r>
              <a:rPr lang="it-IT" sz="1600" b="0" dirty="0" smtClean="0">
                <a:latin typeface="+mn-lt"/>
                <a:cs typeface="Arial"/>
              </a:rPr>
              <a:t>fra i 10  pacchi inviati non arrivi in tempo a destinazione  è </a:t>
            </a:r>
            <a:r>
              <a:rPr lang="it-IT" sz="1600" b="0" dirty="0" err="1" smtClean="0">
                <a:latin typeface="+mn-lt"/>
                <a:cs typeface="Arial"/>
              </a:rPr>
              <a:t>P</a:t>
            </a:r>
            <a:r>
              <a:rPr lang="it-IT" sz="1600" b="0" dirty="0" smtClean="0">
                <a:latin typeface="+mn-lt"/>
                <a:cs typeface="Arial"/>
              </a:rPr>
              <a:t>(x=1) = 0.1667</a:t>
            </a:r>
            <a:endParaRPr lang="it-IT" sz="16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948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4966" y="396354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it-IT" dirty="0">
                <a:ea typeface="ＭＳ Ｐゴシック" charset="0"/>
              </a:rPr>
              <a:t>La Distribuzione di Probabilità Binomiale e la Formula Binomiale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38074" y="1515987"/>
            <a:ext cx="83330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Esempio #2.</a:t>
            </a:r>
            <a:r>
              <a:rPr lang="it-IT" sz="1600" b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1600" b="0" dirty="0" smtClean="0">
                <a:latin typeface="+mn-lt"/>
              </a:rPr>
              <a:t>Express House Delivery Service, offre ai clienti servizi di </a:t>
            </a:r>
            <a:r>
              <a:rPr lang="it-IT" sz="1600" b="0" dirty="0" err="1" smtClean="0">
                <a:latin typeface="+mn-lt"/>
              </a:rPr>
              <a:t>delivering</a:t>
            </a:r>
            <a:r>
              <a:rPr lang="it-IT" sz="1600" b="0" dirty="0" smtClean="0">
                <a:latin typeface="+mn-lt"/>
              </a:rPr>
              <a:t> di elevata qualità ed efficienza e garantisce l’intero rimborso dei costi addebitati se la spedizione non arriva a destinazione nei tempi concordati. I dati storici indicano che per particolari spedizioni il 2% dei pacchi non arriva a destinazione in tempo e, nell’ipotesi che l’agenzia organizzi 10 di questa particolari spedizioni, si vuole calcolare la </a:t>
            </a:r>
            <a:r>
              <a:rPr lang="it-IT" sz="1600" b="0" dirty="0">
                <a:latin typeface="+mn-lt"/>
              </a:rPr>
              <a:t>probabilità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che 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almeno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uno </a:t>
            </a:r>
            <a:r>
              <a:rPr lang="it-IT" sz="1600" b="0" dirty="0">
                <a:latin typeface="+mn-lt"/>
              </a:rPr>
              <a:t>di questi 10 pacchi non arrivi in tempo a destinazione.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8938" y="3142915"/>
            <a:ext cx="8424451" cy="1397868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0">
              <a:buNone/>
            </a:pP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n</a:t>
            </a:r>
            <a:r>
              <a:rPr lang="it-IT" sz="1600" b="0" dirty="0" smtClean="0">
                <a:ea typeface="ＭＳ Ｐゴシック" charset="0"/>
              </a:rPr>
              <a:t> = pacchi spediti = 10 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(successo) = 0.02 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q</a:t>
            </a:r>
            <a:r>
              <a:rPr lang="it-IT" sz="1600" b="0" dirty="0" smtClean="0">
                <a:ea typeface="ＭＳ Ｐゴシック" charset="0"/>
              </a:rPr>
              <a:t> =</a:t>
            </a:r>
            <a:r>
              <a:rPr lang="it-IT" sz="1600" b="0" i="1" dirty="0" smtClean="0">
                <a:ea typeface="ＭＳ Ｐゴシック" charset="0"/>
              </a:rPr>
              <a:t>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(fallimento) = 1 – .02 = .98</a:t>
            </a:r>
            <a:endParaRPr lang="it-IT" sz="1600" b="0" dirty="0" smtClean="0">
              <a:ea typeface="ＭＳ Ｐゴシック" charset="0"/>
              <a:cs typeface="Arial"/>
            </a:endParaRPr>
          </a:p>
          <a:p>
            <a:pPr marL="355600" indent="0">
              <a:buNone/>
            </a:pPr>
            <a:r>
              <a:rPr lang="it-IT" sz="1600" b="0" i="1" dirty="0" smtClean="0">
                <a:ea typeface="ＭＳ Ｐゴシック" charset="0"/>
                <a:cs typeface="Arial"/>
              </a:rPr>
              <a:t>x</a:t>
            </a:r>
            <a:r>
              <a:rPr lang="it-IT" sz="1600" b="0" dirty="0" smtClean="0">
                <a:ea typeface="ＭＳ Ｐゴシック" charset="0"/>
                <a:cs typeface="Arial"/>
              </a:rPr>
              <a:t> = numero di successi 0 oppure 1</a:t>
            </a:r>
            <a:br>
              <a:rPr lang="it-IT" sz="1600" b="0" dirty="0" smtClean="0">
                <a:ea typeface="ＭＳ Ｐゴシック" charset="0"/>
                <a:cs typeface="Arial"/>
              </a:rPr>
            </a:br>
            <a:r>
              <a:rPr lang="it-IT" sz="1600" b="0" i="1" dirty="0" err="1" smtClean="0">
                <a:ea typeface="ＭＳ Ｐゴシック" charset="0"/>
                <a:cs typeface="Arial"/>
              </a:rPr>
              <a:t>n</a:t>
            </a:r>
            <a:r>
              <a:rPr lang="it-IT" sz="1600" b="0" dirty="0" smtClean="0">
                <a:ea typeface="ＭＳ Ｐゴシック" charset="0"/>
                <a:cs typeface="Arial"/>
              </a:rPr>
              <a:t> – </a:t>
            </a:r>
            <a:r>
              <a:rPr lang="it-IT" sz="1600" b="0" i="1" dirty="0" smtClean="0">
                <a:ea typeface="ＭＳ Ｐゴシック" charset="0"/>
                <a:cs typeface="Arial"/>
              </a:rPr>
              <a:t>x </a:t>
            </a:r>
            <a:r>
              <a:rPr lang="it-IT" sz="1600" b="0" dirty="0" smtClean="0">
                <a:ea typeface="ＭＳ Ｐゴシック" charset="0"/>
                <a:cs typeface="Arial"/>
              </a:rPr>
              <a:t> = numero of fallimenti= 10 – 0 = 0 oppure 10 - 1 = 9</a:t>
            </a:r>
          </a:p>
          <a:p>
            <a:pPr marL="0" indent="0">
              <a:buNone/>
            </a:pPr>
            <a:endParaRPr lang="it-IT" sz="1600" b="0" dirty="0" smtClean="0">
              <a:ea typeface="ＭＳ Ｐゴシック" charset="0"/>
            </a:endParaRPr>
          </a:p>
          <a:p>
            <a:pPr marL="0" indent="0">
              <a:buNone/>
            </a:pPr>
            <a:endParaRPr lang="it-IT" sz="1600" b="0" dirty="0">
              <a:ea typeface="ＭＳ Ｐゴシック" charset="0"/>
            </a:endParaRP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9249049"/>
              </p:ext>
            </p:extLst>
          </p:nvPr>
        </p:nvGraphicFramePr>
        <p:xfrm>
          <a:off x="3438723" y="4622973"/>
          <a:ext cx="5090825" cy="140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026" name="Equation" r:id="rId3" imgW="3225800" imgH="889000" progId="Equation.3">
                  <p:embed/>
                </p:oleObj>
              </mc:Choice>
              <mc:Fallback>
                <p:oleObj name="Equation" r:id="rId3" imgW="32258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8723" y="4622973"/>
                        <a:ext cx="5090825" cy="1404000"/>
                      </a:xfrm>
                      <a:prstGeom prst="rect">
                        <a:avLst/>
                      </a:prstGeom>
                      <a:solidFill>
                        <a:srgbClr val="FFFF75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274114" y="6145777"/>
            <a:ext cx="86620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/>
            <a:r>
              <a:rPr lang="it-IT" sz="1600" b="0" dirty="0" smtClean="0">
                <a:latin typeface="+mn-lt"/>
                <a:cs typeface="Arial"/>
              </a:rPr>
              <a:t>La probabilità che 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  <a:cs typeface="Arial"/>
              </a:rPr>
              <a:t>almeno 1</a:t>
            </a:r>
            <a:r>
              <a:rPr lang="it-IT" sz="1600" b="0" dirty="0" smtClean="0">
                <a:latin typeface="+mn-lt"/>
                <a:cs typeface="Arial"/>
              </a:rPr>
              <a:t> fra i 10  pacchi inviati non arrivi in tempo a destinazione  è </a:t>
            </a:r>
            <a:r>
              <a:rPr lang="it-IT" sz="1600" b="0" dirty="0" err="1" smtClean="0">
                <a:latin typeface="+mn-lt"/>
                <a:cs typeface="Arial"/>
              </a:rPr>
              <a:t>P</a:t>
            </a:r>
            <a:r>
              <a:rPr lang="it-IT" sz="1600" b="0" dirty="0" smtClean="0">
                <a:latin typeface="+mn-lt"/>
                <a:cs typeface="Arial"/>
              </a:rPr>
              <a:t>(x=0) = </a:t>
            </a:r>
            <a:r>
              <a:rPr lang="it-IT" sz="1600" b="0" dirty="0" err="1" smtClean="0">
                <a:latin typeface="+mn-lt"/>
                <a:cs typeface="Arial"/>
              </a:rPr>
              <a:t>P</a:t>
            </a:r>
            <a:r>
              <a:rPr lang="it-IT" sz="1600" b="0" dirty="0" smtClean="0">
                <a:latin typeface="+mn-lt"/>
                <a:cs typeface="Arial"/>
              </a:rPr>
              <a:t>(x=1) = 0.9838</a:t>
            </a:r>
            <a:endParaRPr lang="it-IT" sz="16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928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5840" y="250172"/>
            <a:ext cx="8367000" cy="990600"/>
          </a:xfrm>
        </p:spPr>
        <p:txBody>
          <a:bodyPr>
            <a:normAutofit/>
          </a:bodyPr>
          <a:lstStyle/>
          <a:p>
            <a:r>
              <a:rPr lang="it-IT" dirty="0" smtClean="0">
                <a:ea typeface="ＭＳ Ｐゴシック" charset="0"/>
              </a:rPr>
              <a:t>Distribuzione </a:t>
            </a:r>
            <a:r>
              <a:rPr lang="it-IT" dirty="0">
                <a:ea typeface="ＭＳ Ｐゴシック" charset="0"/>
              </a:rPr>
              <a:t>di Probabilità </a:t>
            </a:r>
            <a:r>
              <a:rPr lang="it-IT" dirty="0" smtClean="0">
                <a:ea typeface="ＭＳ Ｐゴシック" charset="0"/>
              </a:rPr>
              <a:t>Binomiale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338074" y="1123139"/>
            <a:ext cx="86346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Esempio #2.</a:t>
            </a:r>
            <a:r>
              <a:rPr lang="it-IT" sz="1600" b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1600" b="0" dirty="0" smtClean="0">
                <a:latin typeface="+mn-lt"/>
              </a:rPr>
              <a:t>Express House Delivery Service, offre ai clienti servizi di </a:t>
            </a:r>
            <a:r>
              <a:rPr lang="it-IT" sz="1600" b="0" dirty="0" err="1" smtClean="0">
                <a:latin typeface="+mn-lt"/>
              </a:rPr>
              <a:t>delivering</a:t>
            </a:r>
            <a:r>
              <a:rPr lang="it-IT" sz="1600" b="0" dirty="0" smtClean="0">
                <a:latin typeface="+mn-lt"/>
              </a:rPr>
              <a:t> di elevata qualità ed efficienza e garantisce l’intero rimborso dei costi addebitati se la spedizione non arriva a destinazione nei tempi concordati. I dati storici indicano che per particolari spedizioni il 5% dei pacchi non arriva a destinazione in tempo e, nell’ipotesi che l’agenzia organizzi 10 di questa particolari spedizioni, si vuole calcolare 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la distribuzione di probabilità, </a:t>
            </a:r>
            <a:r>
              <a:rPr lang="it-IT" sz="1600" i="1" u="sng" dirty="0" err="1" smtClean="0">
                <a:solidFill>
                  <a:srgbClr val="0000FF"/>
                </a:solidFill>
                <a:latin typeface="+mn-lt"/>
              </a:rPr>
              <a:t>p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(x), e la probabilità cumulativa, C(x)</a:t>
            </a:r>
            <a:r>
              <a:rPr lang="it-IT" sz="1600" b="0" dirty="0" smtClean="0">
                <a:latin typeface="+mn-lt"/>
              </a:rPr>
              <a:t>,</a:t>
            </a:r>
            <a:r>
              <a:rPr lang="it-IT" sz="1600" b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1600" b="0" dirty="0" smtClean="0">
                <a:latin typeface="+mn-lt"/>
              </a:rPr>
              <a:t>che x </a:t>
            </a:r>
            <a:r>
              <a:rPr lang="it-IT" sz="1600" b="0" dirty="0">
                <a:latin typeface="+mn-lt"/>
              </a:rPr>
              <a:t>di questi 10 pacchi non </a:t>
            </a:r>
            <a:r>
              <a:rPr lang="it-IT" sz="1600" b="0" dirty="0" smtClean="0">
                <a:latin typeface="+mn-lt"/>
              </a:rPr>
              <a:t>arrivino </a:t>
            </a:r>
            <a:r>
              <a:rPr lang="it-IT" sz="1600" b="0" dirty="0">
                <a:latin typeface="+mn-lt"/>
              </a:rPr>
              <a:t>in tempo a </a:t>
            </a:r>
            <a:r>
              <a:rPr lang="it-IT" sz="1600" b="0" dirty="0" smtClean="0">
                <a:latin typeface="+mn-lt"/>
              </a:rPr>
              <a:t>destinazione e il relativo grafico.</a:t>
            </a:r>
            <a:endParaRPr lang="it-IT" sz="1600" b="0" dirty="0">
              <a:latin typeface="+mn-lt"/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2134521"/>
              </p:ext>
            </p:extLst>
          </p:nvPr>
        </p:nvGraphicFramePr>
        <p:xfrm>
          <a:off x="4130126" y="3066251"/>
          <a:ext cx="4604987" cy="32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5342545"/>
              </p:ext>
            </p:extLst>
          </p:nvPr>
        </p:nvGraphicFramePr>
        <p:xfrm>
          <a:off x="411992" y="3301203"/>
          <a:ext cx="3321050" cy="1455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0114" name="Equation" r:id="rId4" imgW="2032000" imgH="889000" progId="Equation.3">
                  <p:embed/>
                </p:oleObj>
              </mc:Choice>
              <mc:Fallback>
                <p:oleObj name="Equation" r:id="rId4" imgW="2032000" imgH="889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992" y="3301203"/>
                        <a:ext cx="3321050" cy="1455737"/>
                      </a:xfrm>
                      <a:prstGeom prst="rect">
                        <a:avLst/>
                      </a:prstGeom>
                      <a:solidFill>
                        <a:srgbClr val="FFFF75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13203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8908" y="289674"/>
            <a:ext cx="8548886" cy="990600"/>
          </a:xfrm>
        </p:spPr>
        <p:txBody>
          <a:bodyPr>
            <a:noAutofit/>
          </a:bodyPr>
          <a:lstStyle/>
          <a:p>
            <a:r>
              <a:rPr lang="it-IT" dirty="0">
                <a:ea typeface="ＭＳ Ｐゴシック" charset="0"/>
              </a:rPr>
              <a:t>Proprietà della Distribuzione Binomiale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320731" y="1247975"/>
            <a:ext cx="8338968" cy="3093155"/>
          </a:xfrm>
          <a:prstGeom prst="rect">
            <a:avLst/>
          </a:prstGeom>
          <a:solidFill>
            <a:srgbClr val="FFFCD2"/>
          </a:solidFill>
        </p:spPr>
        <p:txBody>
          <a:bodyPr wrap="square">
            <a:spAutoFit/>
          </a:bodyPr>
          <a:lstStyle/>
          <a:p>
            <a:pPr indent="269875" algn="just"/>
            <a:r>
              <a:rPr lang="it-IT" sz="1800" i="1" u="sng" dirty="0" smtClean="0">
                <a:solidFill>
                  <a:srgbClr val="0000FF"/>
                </a:solidFill>
                <a:latin typeface="+mn-lt"/>
              </a:rPr>
              <a:t>Esempio 3</a:t>
            </a:r>
            <a:r>
              <a:rPr lang="it-IT" sz="1800" b="0" dirty="0" smtClean="0">
                <a:latin typeface="+mn-lt"/>
              </a:rPr>
              <a:t>. In un sondaggio commissionato da Feder Dirigenti </a:t>
            </a:r>
            <a:r>
              <a:rPr lang="it-IT" sz="1800" b="0" dirty="0">
                <a:latin typeface="+mn-lt"/>
              </a:rPr>
              <a:t>il 30% dei dirigenti </a:t>
            </a:r>
            <a:r>
              <a:rPr lang="it-IT" sz="1800" b="0" dirty="0" smtClean="0">
                <a:latin typeface="+mn-lt"/>
              </a:rPr>
              <a:t>ha affermato </a:t>
            </a:r>
            <a:r>
              <a:rPr lang="it-IT" sz="1800" b="0" dirty="0">
                <a:latin typeface="+mn-lt"/>
              </a:rPr>
              <a:t>che </a:t>
            </a:r>
            <a:r>
              <a:rPr lang="it-IT" sz="1800" b="0" dirty="0" smtClean="0">
                <a:latin typeface="+mn-lt"/>
              </a:rPr>
              <a:t>durante il primo colloquio per una eventuale assunzione  è </a:t>
            </a:r>
            <a:r>
              <a:rPr lang="it-IT" sz="1800" b="0" dirty="0">
                <a:latin typeface="+mn-lt"/>
              </a:rPr>
              <a:t>appropriato </a:t>
            </a:r>
            <a:r>
              <a:rPr lang="it-IT" sz="1800" b="0" dirty="0" smtClean="0">
                <a:latin typeface="+mn-lt"/>
              </a:rPr>
              <a:t>chiedere a quanto ammonta il compenso </a:t>
            </a:r>
            <a:r>
              <a:rPr lang="it-IT" sz="1800" b="0" dirty="0">
                <a:latin typeface="+mn-lt"/>
              </a:rPr>
              <a:t>ed i </a:t>
            </a:r>
            <a:r>
              <a:rPr lang="it-IT" sz="1800" b="0" dirty="0" smtClean="0">
                <a:latin typeface="+mn-lt"/>
              </a:rPr>
              <a:t>benefit ad esso associati (</a:t>
            </a:r>
            <a:r>
              <a:rPr lang="it-IT" sz="1800" b="0" dirty="0" err="1" smtClean="0">
                <a:latin typeface="+mn-lt"/>
              </a:rPr>
              <a:t>ItaliaOggi</a:t>
            </a:r>
            <a:r>
              <a:rPr lang="it-IT" sz="1800" b="0" dirty="0" smtClean="0">
                <a:latin typeface="+mn-lt"/>
              </a:rPr>
              <a:t>, </a:t>
            </a:r>
            <a:r>
              <a:rPr lang="it-IT" sz="1800" b="0" dirty="0">
                <a:latin typeface="+mn-lt"/>
              </a:rPr>
              <a:t>13 aprile 2009)</a:t>
            </a:r>
            <a:r>
              <a:rPr lang="it-IT" sz="1800" b="0" dirty="0" smtClean="0">
                <a:latin typeface="+mn-lt"/>
              </a:rPr>
              <a:t>. </a:t>
            </a:r>
          </a:p>
          <a:p>
            <a:pPr indent="269875" algn="just"/>
            <a:r>
              <a:rPr lang="it-IT" sz="1800" b="0" dirty="0" smtClean="0">
                <a:latin typeface="+mn-lt"/>
              </a:rPr>
              <a:t>Supponiamo </a:t>
            </a:r>
            <a:r>
              <a:rPr lang="it-IT" sz="1800" b="0" dirty="0">
                <a:latin typeface="+mn-lt"/>
              </a:rPr>
              <a:t>che questo risultato </a:t>
            </a:r>
            <a:r>
              <a:rPr lang="it-IT" sz="1800" b="0" dirty="0" smtClean="0">
                <a:latin typeface="+mn-lt"/>
              </a:rPr>
              <a:t>valga per </a:t>
            </a:r>
            <a:r>
              <a:rPr lang="it-IT" sz="1800" b="0" dirty="0">
                <a:latin typeface="+mn-lt"/>
              </a:rPr>
              <a:t>la </a:t>
            </a:r>
            <a:r>
              <a:rPr lang="it-IT" sz="1800" b="0" dirty="0" smtClean="0">
                <a:latin typeface="+mn-lt"/>
              </a:rPr>
              <a:t>popolazione di dirigenti e selezioniamo un campione casuale di </a:t>
            </a:r>
            <a:r>
              <a:rPr lang="it-IT" sz="1800" b="0" dirty="0">
                <a:latin typeface="+mn-lt"/>
              </a:rPr>
              <a:t>sei </a:t>
            </a:r>
            <a:r>
              <a:rPr lang="it-IT" sz="1800" b="0" dirty="0" smtClean="0">
                <a:latin typeface="+mn-lt"/>
              </a:rPr>
              <a:t>dirigenti e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1800" b="0" dirty="0" smtClean="0">
                <a:latin typeface="+mn-lt"/>
              </a:rPr>
              <a:t>a) Calcoliamo la probabilità che </a:t>
            </a:r>
            <a:r>
              <a:rPr lang="it-IT" sz="1800" b="0" i="1" dirty="0" smtClean="0">
                <a:latin typeface="Times New Roman"/>
                <a:cs typeface="Times New Roman"/>
              </a:rPr>
              <a:t>x</a:t>
            </a:r>
            <a:r>
              <a:rPr lang="it-IT" sz="1800" b="0" dirty="0" smtClean="0">
                <a:latin typeface="+mn-lt"/>
              </a:rPr>
              <a:t> di questi sei dirigenti condividano questa opinione e disegnammo la distribuzione di probabilità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it-IT" sz="1800" b="0" dirty="0" smtClean="0">
                <a:latin typeface="+mn-lt"/>
              </a:rPr>
              <a:t>b) Eseguiamo il calcolo di punto a) nel caso in cui la percentuale di dirigenti favorevoli sia rispettivamente il 50% e il 70%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332899" y="4487752"/>
            <a:ext cx="84088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lvl="0" indent="-271463">
              <a:buFont typeface="+mj-lt"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L’esperimento è composto da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sei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prove identiche.</a:t>
            </a:r>
          </a:p>
          <a:p>
            <a:pPr marL="271463" lvl="0" indent="-271463">
              <a:buFont typeface="+mj-lt"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Ciascuna prova ha due soli risultati: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favorevole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(successo) o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contrario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(fallimento)</a:t>
            </a:r>
          </a:p>
          <a:p>
            <a:pPr marL="271463" lvl="0" indent="-271463">
              <a:buFont typeface="+mj-lt"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La probabilità </a:t>
            </a:r>
            <a:r>
              <a:rPr lang="it-IT" sz="1800" b="0" i="1" dirty="0" err="1">
                <a:solidFill>
                  <a:srgbClr val="292934"/>
                </a:solidFill>
                <a:latin typeface="Arial"/>
              </a:rPr>
              <a:t>p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 che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sia favorevole è 0.30 e che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sia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contrario </a:t>
            </a:r>
            <a:r>
              <a:rPr lang="it-IT" sz="1800" b="0" dirty="0" err="1" smtClean="0">
                <a:solidFill>
                  <a:srgbClr val="292934"/>
                </a:solidFill>
                <a:latin typeface="Arial"/>
              </a:rPr>
              <a:t>q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0.70</a:t>
            </a:r>
            <a:endParaRPr lang="it-IT" sz="1800" b="0" dirty="0">
              <a:solidFill>
                <a:srgbClr val="292934"/>
              </a:solidFill>
              <a:latin typeface="Arial"/>
            </a:endParaRPr>
          </a:p>
          <a:p>
            <a:pPr marL="271463" lvl="0" indent="-271463">
              <a:buFont typeface="+mj-lt"/>
              <a:buAutoNum type="arabicPeriod"/>
            </a:pPr>
            <a:r>
              <a:rPr lang="it-IT" sz="1800" b="0" dirty="0">
                <a:solidFill>
                  <a:srgbClr val="292934"/>
                </a:solidFill>
                <a:latin typeface="Arial"/>
              </a:rPr>
              <a:t>La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risposta data da ciascuno dei manager intervistati è </a:t>
            </a:r>
            <a:r>
              <a:rPr lang="it-IT" sz="1800" b="0" dirty="0">
                <a:solidFill>
                  <a:srgbClr val="292934"/>
                </a:solidFill>
                <a:latin typeface="Arial"/>
              </a:rPr>
              <a:t>indipendente dalle altre</a:t>
            </a:r>
          </a:p>
          <a:p>
            <a:pPr marL="271463" lvl="0" indent="-271463">
              <a:buFont typeface="+mj-lt"/>
              <a:buAutoNum type="arabicPeriod"/>
            </a:pPr>
            <a:endParaRPr lang="it-IT" sz="1800" b="0" dirty="0">
              <a:solidFill>
                <a:srgbClr val="292934"/>
              </a:solidFill>
              <a:latin typeface="Arial"/>
            </a:endParaRPr>
          </a:p>
          <a:p>
            <a:pPr marL="85725"/>
            <a:r>
              <a:rPr lang="it-IT" sz="1800" dirty="0"/>
              <a:t>Le quattro condizioni sono soddisfatte, quindi l’esperimento è binomiale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51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95071" y="315324"/>
            <a:ext cx="8467261" cy="916134"/>
          </a:xfrm>
        </p:spPr>
        <p:txBody>
          <a:bodyPr>
            <a:noAutofit/>
          </a:bodyPr>
          <a:lstStyle/>
          <a:p>
            <a:r>
              <a:rPr lang="it-IT" dirty="0" smtClean="0">
                <a:ea typeface="ＭＳ Ｐゴシック" charset="0"/>
              </a:rPr>
              <a:t>Proprietà </a:t>
            </a:r>
            <a:r>
              <a:rPr lang="it-IT" dirty="0">
                <a:ea typeface="ＭＳ Ｐゴシック" charset="0"/>
              </a:rPr>
              <a:t>della Distribuzione Binomiale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700" y="3141308"/>
            <a:ext cx="4858178" cy="3133024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328939" y="1408162"/>
            <a:ext cx="843339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 eaLnBrk="1" hangingPunct="1">
              <a:buFont typeface="Wingdings" charset="0"/>
              <a:buAutoNum type="arabicPeriod"/>
            </a:pPr>
            <a:r>
              <a:rPr lang="it-IT" sz="2000" b="0" dirty="0" smtClean="0">
                <a:latin typeface="+mn-lt"/>
              </a:rPr>
              <a:t>La distribuzione binomiale è simmetrica se </a:t>
            </a:r>
            <a:r>
              <a:rPr lang="it-IT" sz="2000" b="0" i="1" dirty="0" err="1" smtClean="0">
                <a:latin typeface="+mn-lt"/>
                <a:cs typeface="Times New Roman" charset="0"/>
              </a:rPr>
              <a:t>p</a:t>
            </a:r>
            <a:r>
              <a:rPr lang="it-IT" sz="2000" b="0" dirty="0" smtClean="0">
                <a:latin typeface="+mn-lt"/>
              </a:rPr>
              <a:t> = .50.</a:t>
            </a:r>
          </a:p>
          <a:p>
            <a:pPr marL="358775" indent="-358775">
              <a:buFont typeface="Wingdings" charset="0"/>
              <a:buAutoNum type="arabicPeriod"/>
            </a:pPr>
            <a:r>
              <a:rPr lang="it-IT" sz="2000" b="0" dirty="0" smtClean="0">
                <a:latin typeface="+mn-lt"/>
              </a:rPr>
              <a:t>La distribuzione binomiale è </a:t>
            </a:r>
            <a:r>
              <a:rPr lang="it-IT" sz="2000" i="1" u="sng" dirty="0" smtClean="0">
                <a:solidFill>
                  <a:srgbClr val="0000FF"/>
                </a:solidFill>
                <a:latin typeface="+mn-lt"/>
              </a:rPr>
              <a:t>asimmetrica verso destra se </a:t>
            </a:r>
            <a:r>
              <a:rPr lang="it-IT" sz="2000" i="1" u="sng" dirty="0" err="1" smtClean="0">
                <a:solidFill>
                  <a:srgbClr val="0000FF"/>
                </a:solidFill>
                <a:latin typeface="+mn-lt"/>
                <a:cs typeface="Times New Roman" charset="0"/>
              </a:rPr>
              <a:t>p</a:t>
            </a:r>
            <a:r>
              <a:rPr lang="it-IT" sz="2000" i="1" u="sng" dirty="0" smtClean="0">
                <a:solidFill>
                  <a:srgbClr val="0000FF"/>
                </a:solidFill>
                <a:latin typeface="+mn-lt"/>
              </a:rPr>
              <a:t> è minore di 0.50.</a:t>
            </a:r>
          </a:p>
          <a:p>
            <a:pPr marL="358775" indent="-358775" eaLnBrk="1" hangingPunct="1">
              <a:buFont typeface="Wingdings" charset="0"/>
              <a:buAutoNum type="arabicPeriod"/>
            </a:pP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La distribuzione binomiale è asimmetrica verso sinistra  se </a:t>
            </a:r>
            <a:r>
              <a:rPr lang="it-IT" sz="2000" b="0" i="1" dirty="0" err="1" smtClean="0">
                <a:latin typeface="+mn-lt"/>
                <a:cs typeface="Times New Roman" charset="0"/>
              </a:rPr>
              <a:t>p</a:t>
            </a:r>
            <a:r>
              <a:rPr lang="it-IT" sz="2000" b="0" dirty="0" smtClean="0">
                <a:latin typeface="+mn-lt"/>
              </a:rPr>
              <a:t> è maggiore di 0.50</a:t>
            </a:r>
            <a:endParaRPr lang="it-IT" sz="2000" b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8939" y="3216015"/>
            <a:ext cx="3545474" cy="2107473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n</a:t>
            </a:r>
            <a:r>
              <a:rPr lang="it-IT" sz="1600" b="0" dirty="0" smtClean="0">
                <a:ea typeface="ＭＳ Ｐゴシック" charset="0"/>
              </a:rPr>
              <a:t> =  dirigenti intervistati = 6 </a:t>
            </a:r>
            <a:br>
              <a:rPr lang="it-IT" sz="1600" b="0" dirty="0" smtClean="0">
                <a:ea typeface="ＭＳ Ｐゴシック" charset="0"/>
              </a:rPr>
            </a:b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 =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(successo) = 0.3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dirty="0" err="1" smtClean="0">
                <a:ea typeface="ＭＳ Ｐゴシック" charset="0"/>
                <a:cs typeface="Times New Roman" charset="0"/>
              </a:rPr>
              <a:t>q</a:t>
            </a:r>
            <a:r>
              <a:rPr lang="it-IT" sz="1600" b="0" dirty="0" smtClean="0">
                <a:ea typeface="ＭＳ Ｐゴシック" charset="0"/>
              </a:rPr>
              <a:t> =</a:t>
            </a:r>
            <a:r>
              <a:rPr lang="it-IT" sz="1600" b="0" i="1" dirty="0" smtClean="0">
                <a:ea typeface="ＭＳ Ｐゴシック" charset="0"/>
              </a:rPr>
              <a:t> </a:t>
            </a:r>
            <a:r>
              <a:rPr lang="it-IT" sz="1600" b="0" i="1" dirty="0" err="1" smtClean="0">
                <a:ea typeface="ＭＳ Ｐゴシック" charset="0"/>
              </a:rPr>
              <a:t>P</a:t>
            </a:r>
            <a:r>
              <a:rPr lang="it-IT" sz="1600" b="0" dirty="0" smtClean="0">
                <a:ea typeface="ＭＳ Ｐゴシック" charset="0"/>
              </a:rPr>
              <a:t>(fallimento) = 1 – .3 = .7</a:t>
            </a:r>
            <a:endParaRPr lang="it-IT" sz="1600" b="0" dirty="0" smtClean="0">
              <a:ea typeface="ＭＳ Ｐゴシック" charset="0"/>
              <a:cs typeface="Arial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dirty="0" smtClean="0">
                <a:ea typeface="ＭＳ Ｐゴシック" charset="0"/>
                <a:cs typeface="Arial"/>
              </a:rPr>
              <a:t>x</a:t>
            </a:r>
            <a:r>
              <a:rPr lang="it-IT" sz="1600" b="0" dirty="0" smtClean="0">
                <a:ea typeface="ＭＳ Ｐゴシック" charset="0"/>
                <a:cs typeface="Arial"/>
              </a:rPr>
              <a:t> = numero di successi = 0,1,..,6</a:t>
            </a:r>
            <a:br>
              <a:rPr lang="it-IT" sz="1600" b="0" dirty="0" smtClean="0">
                <a:ea typeface="ＭＳ Ｐゴシック" charset="0"/>
                <a:cs typeface="Arial"/>
              </a:rPr>
            </a:br>
            <a:r>
              <a:rPr lang="it-IT" sz="1600" b="0" i="1" dirty="0" err="1" smtClean="0">
                <a:ea typeface="ＭＳ Ｐゴシック" charset="0"/>
                <a:cs typeface="Arial"/>
              </a:rPr>
              <a:t>n</a:t>
            </a:r>
            <a:r>
              <a:rPr lang="it-IT" sz="1600" b="0" dirty="0" smtClean="0">
                <a:ea typeface="ＭＳ Ｐゴシック" charset="0"/>
                <a:cs typeface="Arial"/>
              </a:rPr>
              <a:t> – </a:t>
            </a:r>
            <a:r>
              <a:rPr lang="it-IT" sz="1600" b="0" i="1" dirty="0" smtClean="0">
                <a:ea typeface="ＭＳ Ｐゴシック" charset="0"/>
                <a:cs typeface="Arial"/>
              </a:rPr>
              <a:t>x </a:t>
            </a:r>
            <a:r>
              <a:rPr lang="it-IT" sz="1600" b="0" dirty="0" smtClean="0">
                <a:ea typeface="ＭＳ Ｐゴシック" charset="0"/>
                <a:cs typeface="Arial"/>
              </a:rPr>
              <a:t> = numero of fallimenti</a:t>
            </a:r>
            <a:endParaRPr lang="it-IT" sz="1600" b="0" dirty="0" smtClean="0">
              <a:ea typeface="ＭＳ Ｐゴシック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56201" y="5646677"/>
            <a:ext cx="3834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</a:rPr>
              <a:t>MINITAB</a:t>
            </a:r>
          </a:p>
        </p:txBody>
      </p:sp>
    </p:spTree>
    <p:extLst>
      <p:ext uri="{BB962C8B-B14F-4D97-AF65-F5344CB8AC3E}">
        <p14:creationId xmlns:p14="http://schemas.microsoft.com/office/powerpoint/2010/main" val="258829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4875" y="243726"/>
            <a:ext cx="8569895" cy="936421"/>
          </a:xfrm>
        </p:spPr>
        <p:txBody>
          <a:bodyPr>
            <a:noAutofit/>
          </a:bodyPr>
          <a:lstStyle/>
          <a:p>
            <a:r>
              <a:rPr lang="it-IT" dirty="0">
                <a:ea typeface="ＭＳ Ｐゴシック" charset="0"/>
              </a:rPr>
              <a:t>Proprietà della Distribuzione Binomiale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192" y="3205448"/>
            <a:ext cx="4859999" cy="313420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64255" y="1292710"/>
            <a:ext cx="831090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 eaLnBrk="1" hangingPunct="1">
              <a:buFont typeface="Wingdings" charset="0"/>
              <a:buAutoNum type="arabicPeriod"/>
            </a:pPr>
            <a:r>
              <a:rPr lang="it-IT" sz="2000" b="0" dirty="0" smtClean="0">
                <a:latin typeface="+mn-lt"/>
              </a:rPr>
              <a:t>La distribuzione binomiale </a:t>
            </a:r>
            <a:r>
              <a:rPr lang="it-IT" sz="2000" i="1" u="sng" dirty="0" smtClean="0">
                <a:solidFill>
                  <a:srgbClr val="0000FF"/>
                </a:solidFill>
                <a:latin typeface="+mn-lt"/>
              </a:rPr>
              <a:t>è simmetrica se </a:t>
            </a:r>
            <a:r>
              <a:rPr lang="it-IT" sz="2000" i="1" u="sng" dirty="0" err="1" smtClean="0">
                <a:solidFill>
                  <a:srgbClr val="0000FF"/>
                </a:solidFill>
                <a:latin typeface="+mn-lt"/>
                <a:cs typeface="Times New Roman" charset="0"/>
              </a:rPr>
              <a:t>p</a:t>
            </a:r>
            <a:r>
              <a:rPr lang="it-IT" sz="2000" i="1" u="sng" dirty="0" smtClean="0">
                <a:solidFill>
                  <a:srgbClr val="0000FF"/>
                </a:solidFill>
                <a:latin typeface="+mn-lt"/>
              </a:rPr>
              <a:t> = .50.</a:t>
            </a:r>
          </a:p>
          <a:p>
            <a:pPr marL="358775" indent="-358775">
              <a:buFont typeface="Wingdings" charset="0"/>
              <a:buAutoNum type="arabicPeriod"/>
            </a:pPr>
            <a:r>
              <a:rPr lang="it-IT" sz="2000" b="0" dirty="0" smtClean="0">
                <a:latin typeface="+mn-lt"/>
              </a:rPr>
              <a:t>La distribuzione binomiale è </a:t>
            </a: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asimmetrica verso destra se </a:t>
            </a:r>
            <a:r>
              <a:rPr lang="it-IT" sz="2000" b="0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 è minore di 0.50.</a:t>
            </a:r>
          </a:p>
          <a:p>
            <a:pPr marL="358775" indent="-358775" eaLnBrk="1" hangingPunct="1">
              <a:buFont typeface="Wingdings" charset="0"/>
              <a:buAutoNum type="arabicPeriod"/>
            </a:pP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La distribuzione binomiale è asimmetrica verso sinistra  se </a:t>
            </a:r>
            <a:r>
              <a:rPr lang="it-IT" sz="2000" b="0" i="1" dirty="0" err="1" smtClean="0">
                <a:latin typeface="+mn-lt"/>
                <a:cs typeface="Times New Roman" charset="0"/>
              </a:rPr>
              <a:t>p</a:t>
            </a:r>
            <a:r>
              <a:rPr lang="it-IT" sz="2000" b="0" dirty="0" smtClean="0">
                <a:latin typeface="+mn-lt"/>
              </a:rPr>
              <a:t> è maggiore di 0.50</a:t>
            </a:r>
            <a:endParaRPr lang="it-IT" sz="2000" b="0" dirty="0">
              <a:latin typeface="+mn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28939" y="3216015"/>
            <a:ext cx="3545474" cy="2107473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smtClean="0">
                <a:ea typeface="ＭＳ Ｐゴシック" charset="0"/>
                <a:cs typeface="Times New Roman" charset="0"/>
              </a:rPr>
              <a:t>n</a:t>
            </a:r>
            <a:r>
              <a:rPr lang="it-IT" sz="1600" b="0" smtClean="0">
                <a:ea typeface="ＭＳ Ｐゴシック" charset="0"/>
              </a:rPr>
              <a:t> =  dirigenti intervistati = 6 </a:t>
            </a:r>
            <a:br>
              <a:rPr lang="it-IT" sz="1600" b="0" smtClean="0">
                <a:ea typeface="ＭＳ Ｐゴシック" charset="0"/>
              </a:rPr>
            </a:br>
            <a:r>
              <a:rPr lang="it-IT" sz="1600" b="0" i="1" smtClean="0">
                <a:ea typeface="ＭＳ Ｐゴシック" charset="0"/>
                <a:cs typeface="Times New Roman" charset="0"/>
              </a:rPr>
              <a:t>p</a:t>
            </a:r>
            <a:r>
              <a:rPr lang="it-IT" sz="1600" b="0" smtClean="0">
                <a:ea typeface="ＭＳ Ｐゴシック" charset="0"/>
              </a:rPr>
              <a:t> = </a:t>
            </a:r>
            <a:r>
              <a:rPr lang="it-IT" sz="1600" b="0" i="1" smtClean="0">
                <a:ea typeface="ＭＳ Ｐゴシック" charset="0"/>
              </a:rPr>
              <a:t>P</a:t>
            </a:r>
            <a:r>
              <a:rPr lang="it-IT" sz="1600" b="0" smtClean="0">
                <a:ea typeface="ＭＳ Ｐゴシック" charset="0"/>
              </a:rPr>
              <a:t>(successo) = 0.5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smtClean="0">
                <a:ea typeface="ＭＳ Ｐゴシック" charset="0"/>
                <a:cs typeface="Times New Roman" charset="0"/>
              </a:rPr>
              <a:t>q</a:t>
            </a:r>
            <a:r>
              <a:rPr lang="it-IT" sz="1600" b="0" smtClean="0">
                <a:ea typeface="ＭＳ Ｐゴシック" charset="0"/>
              </a:rPr>
              <a:t> =</a:t>
            </a:r>
            <a:r>
              <a:rPr lang="it-IT" sz="1600" b="0" i="1" smtClean="0">
                <a:ea typeface="ＭＳ Ｐゴシック" charset="0"/>
              </a:rPr>
              <a:t> P</a:t>
            </a:r>
            <a:r>
              <a:rPr lang="it-IT" sz="1600" b="0" smtClean="0">
                <a:ea typeface="ＭＳ Ｐゴシック" charset="0"/>
              </a:rPr>
              <a:t>(fallimento) = 1 – .5 = .5</a:t>
            </a:r>
            <a:endParaRPr lang="it-IT" sz="1600" b="0" smtClean="0">
              <a:ea typeface="ＭＳ Ｐゴシック" charset="0"/>
              <a:cs typeface="Arial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smtClean="0">
                <a:ea typeface="ＭＳ Ｐゴシック" charset="0"/>
                <a:cs typeface="Arial"/>
              </a:rPr>
              <a:t>x</a:t>
            </a:r>
            <a:r>
              <a:rPr lang="it-IT" sz="1600" b="0" smtClean="0">
                <a:ea typeface="ＭＳ Ｐゴシック" charset="0"/>
                <a:cs typeface="Arial"/>
              </a:rPr>
              <a:t> = numero di successi = 0,1,..,6</a:t>
            </a:r>
            <a:br>
              <a:rPr lang="it-IT" sz="1600" b="0" smtClean="0">
                <a:ea typeface="ＭＳ Ｐゴシック" charset="0"/>
                <a:cs typeface="Arial"/>
              </a:rPr>
            </a:br>
            <a:r>
              <a:rPr lang="it-IT" sz="1600" b="0" i="1" smtClean="0">
                <a:ea typeface="ＭＳ Ｐゴシック" charset="0"/>
                <a:cs typeface="Arial"/>
              </a:rPr>
              <a:t>n</a:t>
            </a:r>
            <a:r>
              <a:rPr lang="it-IT" sz="1600" b="0" smtClean="0">
                <a:ea typeface="ＭＳ Ｐゴシック" charset="0"/>
                <a:cs typeface="Arial"/>
              </a:rPr>
              <a:t> – </a:t>
            </a:r>
            <a:r>
              <a:rPr lang="it-IT" sz="1600" b="0" i="1" smtClean="0">
                <a:ea typeface="ＭＳ Ｐゴシック" charset="0"/>
                <a:cs typeface="Arial"/>
              </a:rPr>
              <a:t>x </a:t>
            </a:r>
            <a:r>
              <a:rPr lang="it-IT" sz="1600" b="0" smtClean="0">
                <a:ea typeface="ＭＳ Ｐゴシック" charset="0"/>
                <a:cs typeface="Arial"/>
              </a:rPr>
              <a:t> = numero of fallimenti</a:t>
            </a:r>
            <a:endParaRPr lang="it-IT" sz="1600" b="0" smtClean="0">
              <a:ea typeface="ＭＳ Ｐゴシック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it-IT" sz="1600" b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27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232382"/>
            <a:ext cx="7772400" cy="685800"/>
          </a:xfrm>
        </p:spPr>
        <p:txBody>
          <a:bodyPr/>
          <a:lstStyle/>
          <a:p>
            <a:pPr eaLnBrk="1" hangingPunct="1"/>
            <a:r>
              <a:rPr lang="it-IT" sz="3600" b="0" dirty="0">
                <a:solidFill>
                  <a:srgbClr val="FF0000"/>
                </a:solidFill>
                <a:latin typeface="Tahoma" charset="0"/>
              </a:rPr>
              <a:t>Probabilità</a:t>
            </a:r>
          </a:p>
        </p:txBody>
      </p:sp>
      <p:sp>
        <p:nvSpPr>
          <p:cNvPr id="40962" name="Text Box 1028"/>
          <p:cNvSpPr txBox="1">
            <a:spLocks noChangeArrowheads="1"/>
          </p:cNvSpPr>
          <p:nvPr/>
        </p:nvSpPr>
        <p:spPr bwMode="auto">
          <a:xfrm>
            <a:off x="489608" y="1023400"/>
            <a:ext cx="8280000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66750" indent="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i="1" u="sng" dirty="0">
                <a:solidFill>
                  <a:srgbClr val="0000FF"/>
                </a:solidFill>
                <a:latin typeface="+mn-lt"/>
              </a:rPr>
              <a:t>Spazio campionario </a:t>
            </a:r>
            <a:r>
              <a:rPr lang="it-IT" sz="1800" i="1" u="sng" dirty="0" err="1">
                <a:solidFill>
                  <a:srgbClr val="0000FF"/>
                </a:solidFill>
                <a:latin typeface="+mn-lt"/>
              </a:rPr>
              <a:t>S</a:t>
            </a:r>
            <a:r>
              <a:rPr lang="it-IT" sz="1800" i="1" u="sng" dirty="0">
                <a:solidFill>
                  <a:srgbClr val="0000FF"/>
                </a:solidFill>
                <a:latin typeface="+mn-lt"/>
              </a:rPr>
              <a:t> ed Evento 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Lancio di un dado a 4 facce.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Esperimento</a:t>
            </a:r>
            <a:r>
              <a:rPr lang="it-IT" sz="1600" dirty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1600" b="0" dirty="0" err="1">
                <a:solidFill>
                  <a:srgbClr val="292934"/>
                </a:solidFill>
                <a:latin typeface="+mn-lt"/>
              </a:rPr>
              <a:t>S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={E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2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3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</a:rPr>
              <a:t>4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} = {1, 2, 3, 4}</a:t>
            </a:r>
          </a:p>
          <a:p>
            <a:pPr marL="558800" lvl="1" indent="-285750" eaLnBrk="1" hangingPunct="1">
              <a:spcBef>
                <a:spcPct val="50000"/>
              </a:spcBef>
              <a:buFont typeface="Lucida Grande"/>
              <a:buChar char="-"/>
            </a:pPr>
            <a:r>
              <a:rPr lang="it-IT" sz="1400" i="1" dirty="0" err="1">
                <a:solidFill>
                  <a:srgbClr val="0000FF"/>
                </a:solidFill>
                <a:latin typeface="+mn-lt"/>
              </a:rPr>
              <a:t>S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= spazio dei campioni o campionario; </a:t>
            </a:r>
            <a:r>
              <a:rPr lang="it-IT" sz="1400" i="1" dirty="0">
                <a:solidFill>
                  <a:srgbClr val="3366FF"/>
                </a:solidFill>
                <a:latin typeface="+mn-lt"/>
              </a:rPr>
              <a:t>E</a:t>
            </a:r>
            <a:r>
              <a:rPr lang="it-IT" sz="1400" baseline="-25000" dirty="0">
                <a:solidFill>
                  <a:srgbClr val="292934"/>
                </a:solidFill>
                <a:latin typeface="+mn-lt"/>
              </a:rPr>
              <a:t>i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 eventi, osservazioni, risultati. </a:t>
            </a:r>
          </a:p>
          <a:p>
            <a:pPr marL="558800" lvl="1" indent="-285750" eaLnBrk="1" hangingPunct="1">
              <a:spcBef>
                <a:spcPct val="50000"/>
              </a:spcBef>
              <a:buFont typeface="Lucida Grande"/>
              <a:buChar char="-"/>
            </a:pPr>
            <a:r>
              <a:rPr lang="it-IT" sz="1400" i="1" u="sng" dirty="0">
                <a:solidFill>
                  <a:srgbClr val="0000FF"/>
                </a:solidFill>
                <a:latin typeface="+mn-lt"/>
              </a:rPr>
              <a:t>Evento semplice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A=I con I={1, 4, 3, 4}; </a:t>
            </a:r>
            <a:r>
              <a:rPr lang="it-IT" sz="1400" dirty="0">
                <a:solidFill>
                  <a:srgbClr val="292934"/>
                </a:solidFill>
                <a:latin typeface="+mn-lt"/>
              </a:rPr>
              <a:t>Eventi composti </a:t>
            </a:r>
            <a:r>
              <a:rPr lang="it-IT" sz="1400" b="0" dirty="0">
                <a:solidFill>
                  <a:srgbClr val="292934"/>
                </a:solidFill>
                <a:latin typeface="+mn-lt"/>
              </a:rPr>
              <a:t>A={Pari}; B={Dispari}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Qual è la probabilità che esca il numero 1: </a:t>
            </a:r>
            <a:r>
              <a:rPr lang="it-IT" sz="1600" i="1" dirty="0" err="1">
                <a:solidFill>
                  <a:srgbClr val="0000FF"/>
                </a:solidFill>
                <a:latin typeface="+mn-lt"/>
              </a:rPr>
              <a:t>P</a:t>
            </a:r>
            <a:r>
              <a:rPr lang="it-IT" sz="1600" dirty="0">
                <a:solidFill>
                  <a:srgbClr val="0000FF"/>
                </a:solidFill>
                <a:latin typeface="+mn-lt"/>
              </a:rPr>
              <a:t>(Ei=1) </a:t>
            </a:r>
            <a:r>
              <a:rPr lang="it-IT" sz="1600" dirty="0" smtClean="0">
                <a:solidFill>
                  <a:srgbClr val="0000FF"/>
                </a:solidFill>
                <a:latin typeface="+mn-lt"/>
              </a:rPr>
              <a:t>= </a:t>
            </a:r>
            <a:r>
              <a:rPr lang="it-IT" sz="1600" dirty="0" smtClean="0">
                <a:solidFill>
                  <a:srgbClr val="3366FF"/>
                </a:solidFill>
                <a:latin typeface="+mn-lt"/>
              </a:rPr>
              <a:t>?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 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Qual è la probabilità che esca un numero pari: </a:t>
            </a:r>
            <a:r>
              <a:rPr lang="it-IT" sz="1600" i="1" dirty="0" err="1">
                <a:solidFill>
                  <a:srgbClr val="0000FF"/>
                </a:solidFill>
                <a:latin typeface="+mn-lt"/>
              </a:rPr>
              <a:t>P</a:t>
            </a:r>
            <a:r>
              <a:rPr lang="it-IT" sz="1600" i="1" dirty="0">
                <a:solidFill>
                  <a:srgbClr val="0000FF"/>
                </a:solidFill>
                <a:latin typeface="+mn-lt"/>
              </a:rPr>
              <a:t>(A) = </a:t>
            </a:r>
            <a:r>
              <a:rPr lang="it-IT" sz="1600" i="1" dirty="0" err="1">
                <a:solidFill>
                  <a:srgbClr val="0000FF"/>
                </a:solidFill>
                <a:latin typeface="+mn-lt"/>
              </a:rPr>
              <a:t>P</a:t>
            </a:r>
            <a:r>
              <a:rPr lang="it-IT" sz="1600" i="1" dirty="0">
                <a:solidFill>
                  <a:srgbClr val="0000FF"/>
                </a:solidFill>
                <a:latin typeface="+mn-lt"/>
              </a:rPr>
              <a:t>(Ei = 2 o Ei = 4</a:t>
            </a:r>
            <a:r>
              <a:rPr lang="it-IT" sz="1600" i="1" dirty="0" smtClean="0">
                <a:solidFill>
                  <a:srgbClr val="0000FF"/>
                </a:solidFill>
                <a:latin typeface="+mn-lt"/>
              </a:rPr>
              <a:t>) </a:t>
            </a:r>
            <a:r>
              <a:rPr lang="it-IT" sz="1600" dirty="0" smtClean="0">
                <a:solidFill>
                  <a:srgbClr val="0000FF"/>
                </a:solidFill>
                <a:latin typeface="+mn-lt"/>
              </a:rPr>
              <a:t>=</a:t>
            </a:r>
            <a:r>
              <a:rPr lang="it-IT" sz="1600" i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it-IT" sz="1600" dirty="0">
                <a:solidFill>
                  <a:srgbClr val="3366FF"/>
                </a:solidFill>
                <a:latin typeface="+mn-lt"/>
              </a:rPr>
              <a:t>?</a:t>
            </a:r>
          </a:p>
        </p:txBody>
      </p:sp>
      <p:sp>
        <p:nvSpPr>
          <p:cNvPr id="40964" name="Text Box 1027"/>
          <p:cNvSpPr txBox="1">
            <a:spLocks noChangeArrowheads="1"/>
          </p:cNvSpPr>
          <p:nvPr/>
        </p:nvSpPr>
        <p:spPr bwMode="auto">
          <a:xfrm>
            <a:off x="489607" y="3316894"/>
            <a:ext cx="8280000" cy="107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it-IT" sz="1800" i="1" u="sng" dirty="0">
                <a:solidFill>
                  <a:srgbClr val="0000FF"/>
                </a:solidFill>
                <a:latin typeface="+mn-lt"/>
              </a:rPr>
              <a:t>Probabilità </a:t>
            </a:r>
          </a:p>
          <a:p>
            <a:pPr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Valore numerico che da informazioni sulla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verosimiglianza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 che un dato evento possa o non possa accadere in rapporto agli altri eventi.</a:t>
            </a:r>
          </a:p>
        </p:txBody>
      </p:sp>
      <p:sp>
        <p:nvSpPr>
          <p:cNvPr id="40965" name="Text Box 1036"/>
          <p:cNvSpPr txBox="1">
            <a:spLocks noChangeArrowheads="1"/>
          </p:cNvSpPr>
          <p:nvPr/>
        </p:nvSpPr>
        <p:spPr bwMode="auto">
          <a:xfrm>
            <a:off x="489608" y="4481513"/>
            <a:ext cx="82800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273050" eaLnBrk="1" hangingPunct="1">
              <a:spcBef>
                <a:spcPct val="50000"/>
              </a:spcBef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La probabilità di un evento </a:t>
            </a:r>
            <a:r>
              <a:rPr lang="it-IT" sz="1600" b="0" dirty="0">
                <a:latin typeface="+mn-lt"/>
              </a:rPr>
              <a:t>è un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valore numerico compreso fra 0 ed 1</a:t>
            </a:r>
            <a:r>
              <a:rPr lang="it-IT" sz="1600" b="0" dirty="0">
                <a:latin typeface="+mn-lt"/>
              </a:rPr>
              <a:t>: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ad un </a:t>
            </a:r>
            <a:r>
              <a:rPr lang="it-IT" sz="1600" u="sng" dirty="0">
                <a:solidFill>
                  <a:srgbClr val="0000FF"/>
                </a:solidFill>
                <a:latin typeface="+mn-lt"/>
              </a:rPr>
              <a:t>evento certo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si assegna il valore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1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, ad un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evento impossibile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il valore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0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it-IT" sz="1600" dirty="0">
                <a:solidFill>
                  <a:srgbClr val="292934"/>
                </a:solidFill>
                <a:latin typeface="+mn-lt"/>
              </a:rPr>
              <a:t>0  </a:t>
            </a:r>
            <a:r>
              <a:rPr lang="it-IT" sz="1600" i="1" dirty="0">
                <a:solidFill>
                  <a:srgbClr val="292934"/>
                </a:solidFill>
                <a:latin typeface="+mn-lt"/>
                <a:sym typeface="Symbol" charset="0"/>
              </a:rPr>
              <a:t> 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(E)  </a:t>
            </a:r>
            <a:r>
              <a:rPr lang="it-IT" sz="1600" i="1" dirty="0">
                <a:solidFill>
                  <a:srgbClr val="292934"/>
                </a:solidFill>
                <a:latin typeface="+mn-lt"/>
                <a:sym typeface="Symbol" charset="0"/>
              </a:rPr>
              <a:t>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  1;  </a:t>
            </a:r>
            <a:r>
              <a:rPr lang="it-IT" sz="1600" dirty="0">
                <a:solidFill>
                  <a:srgbClr val="292934"/>
                </a:solidFill>
                <a:latin typeface="+mn-lt"/>
              </a:rPr>
              <a:t>0 </a:t>
            </a:r>
            <a:r>
              <a:rPr lang="it-IT" sz="1600" i="1" dirty="0">
                <a:solidFill>
                  <a:srgbClr val="292934"/>
                </a:solidFill>
                <a:latin typeface="+mn-lt"/>
                <a:sym typeface="Symbol" charset="0"/>
              </a:rPr>
              <a:t> 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(A)  </a:t>
            </a:r>
            <a:r>
              <a:rPr lang="it-IT" sz="1600" i="1" dirty="0">
                <a:solidFill>
                  <a:srgbClr val="292934"/>
                </a:solidFill>
                <a:latin typeface="+mn-lt"/>
                <a:sym typeface="Symbol" charset="0"/>
              </a:rPr>
              <a:t>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 1</a:t>
            </a:r>
          </a:p>
          <a:p>
            <a:pPr eaLnBrk="1" hangingPunct="1">
              <a:spcBef>
                <a:spcPct val="50000"/>
              </a:spcBef>
            </a:pP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La somma delle probabilità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di tutti gli </a:t>
            </a:r>
            <a:r>
              <a:rPr lang="it-IT" sz="1600" b="0" dirty="0">
                <a:solidFill>
                  <a:srgbClr val="292934"/>
                </a:solidFill>
                <a:latin typeface="+mn-lt"/>
              </a:rPr>
              <a:t>eventi semplici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</a:rPr>
              <a:t>(o tutti gli eventi composti) </a:t>
            </a:r>
            <a:r>
              <a:rPr lang="it-IT" sz="1600" i="1" u="sng" dirty="0" smtClean="0">
                <a:solidFill>
                  <a:srgbClr val="0000FF"/>
                </a:solidFill>
                <a:latin typeface="+mn-lt"/>
              </a:rPr>
              <a:t>è </a:t>
            </a:r>
            <a:r>
              <a:rPr lang="it-IT" sz="1600" i="1" u="sng" dirty="0">
                <a:solidFill>
                  <a:srgbClr val="0000FF"/>
                </a:solidFill>
                <a:latin typeface="+mn-lt"/>
              </a:rPr>
              <a:t>sempre uguale a 1</a:t>
            </a:r>
          </a:p>
          <a:p>
            <a:pPr algn="ctr" eaLnBrk="1" hangingPunct="1">
              <a:spcBef>
                <a:spcPct val="50000"/>
              </a:spcBef>
            </a:pPr>
            <a:r>
              <a:rPr lang="it-IT" sz="2000" b="0" dirty="0" err="1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sz="1600" i="1" dirty="0">
                <a:solidFill>
                  <a:srgbClr val="292934"/>
                </a:solidFill>
                <a:latin typeface="+mn-lt"/>
                <a:sym typeface="Symbol" charset="0"/>
              </a:rPr>
              <a:t>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(E) </a:t>
            </a:r>
            <a:r>
              <a:rPr lang="it-IT" sz="1600" i="1" dirty="0">
                <a:solidFill>
                  <a:srgbClr val="292934"/>
                </a:solidFill>
                <a:latin typeface="+mn-lt"/>
                <a:sym typeface="Symbol" charset="0"/>
              </a:rPr>
              <a:t>=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(E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1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) +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(E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2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)+…+ </a:t>
            </a:r>
            <a:r>
              <a:rPr lang="it-IT" sz="1600" dirty="0" err="1">
                <a:solidFill>
                  <a:srgbClr val="292934"/>
                </a:solidFill>
                <a:latin typeface="+mn-lt"/>
                <a:sym typeface="Symbol" charset="0"/>
              </a:rPr>
              <a:t>P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(E</a:t>
            </a:r>
            <a:r>
              <a:rPr lang="it-IT" sz="1600" b="0" baseline="-25000" dirty="0">
                <a:solidFill>
                  <a:srgbClr val="292934"/>
                </a:solidFill>
                <a:latin typeface="+mn-lt"/>
                <a:sym typeface="Symbol" charset="0"/>
              </a:rPr>
              <a:t>4</a:t>
            </a:r>
            <a:r>
              <a:rPr lang="it-IT" sz="1600" dirty="0">
                <a:solidFill>
                  <a:srgbClr val="292934"/>
                </a:solidFill>
                <a:latin typeface="+mn-lt"/>
                <a:sym typeface="Symbol" charset="0"/>
              </a:rPr>
              <a:t>) =1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2439" y="443607"/>
            <a:ext cx="8775160" cy="990600"/>
          </a:xfrm>
        </p:spPr>
        <p:txBody>
          <a:bodyPr>
            <a:normAutofit/>
          </a:bodyPr>
          <a:lstStyle/>
          <a:p>
            <a:r>
              <a:rPr lang="it-IT" dirty="0">
                <a:ea typeface="ＭＳ Ｐゴシック" charset="0"/>
              </a:rPr>
              <a:t>Proprietà della Distribuzione Binomiale</a:t>
            </a:r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6923" y="3269586"/>
            <a:ext cx="4860000" cy="3134203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425768" y="1408161"/>
            <a:ext cx="831090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 eaLnBrk="1" hangingPunct="1">
              <a:buFont typeface="Wingdings" charset="0"/>
              <a:buAutoNum type="arabicPeriod"/>
            </a:pPr>
            <a:r>
              <a:rPr lang="it-IT" sz="2000" b="0" dirty="0" smtClean="0">
                <a:latin typeface="+mn-lt"/>
              </a:rPr>
              <a:t>La distribuzione binomiale è simmetrica se </a:t>
            </a:r>
            <a:r>
              <a:rPr lang="it-IT" sz="2000" b="0" i="1" dirty="0" err="1" smtClean="0">
                <a:latin typeface="+mn-lt"/>
                <a:cs typeface="Times New Roman" charset="0"/>
              </a:rPr>
              <a:t>p</a:t>
            </a:r>
            <a:r>
              <a:rPr lang="it-IT" sz="2000" b="0" dirty="0" smtClean="0">
                <a:latin typeface="+mn-lt"/>
              </a:rPr>
              <a:t> = .50.</a:t>
            </a:r>
          </a:p>
          <a:p>
            <a:pPr marL="358775" indent="-358775">
              <a:buFont typeface="Wingdings" charset="0"/>
              <a:buAutoNum type="arabicPeriod"/>
            </a:pPr>
            <a:r>
              <a:rPr lang="it-IT" sz="2000" b="0" dirty="0" smtClean="0">
                <a:latin typeface="+mn-lt"/>
              </a:rPr>
              <a:t>La distribuzione binomiale è asimmetrica verso destra se </a:t>
            </a:r>
            <a:r>
              <a:rPr lang="it-IT" sz="2000" b="0" dirty="0" err="1" smtClean="0">
                <a:latin typeface="+mn-lt"/>
                <a:cs typeface="Times New Roman" charset="0"/>
              </a:rPr>
              <a:t>p</a:t>
            </a:r>
            <a:r>
              <a:rPr lang="it-IT" sz="2000" b="0" dirty="0" smtClean="0">
                <a:latin typeface="+mn-lt"/>
              </a:rPr>
              <a:t> è minore di 0.50.</a:t>
            </a:r>
          </a:p>
          <a:p>
            <a:pPr marL="358775" indent="-358775" eaLnBrk="1" hangingPunct="1">
              <a:buFont typeface="Wingdings" charset="0"/>
              <a:buAutoNum type="arabicPeriod"/>
            </a:pP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La distribuzione binomiale è </a:t>
            </a:r>
            <a:r>
              <a:rPr lang="it-IT" sz="2000" i="1" u="sng" dirty="0">
                <a:solidFill>
                  <a:srgbClr val="0000FF"/>
                </a:solidFill>
                <a:latin typeface="+mn-lt"/>
              </a:rPr>
              <a:t>asimmetrica verso sinistra  se </a:t>
            </a:r>
            <a:r>
              <a:rPr lang="it-IT" sz="2000" i="1" u="sng" dirty="0" err="1">
                <a:solidFill>
                  <a:srgbClr val="0000FF"/>
                </a:solidFill>
                <a:latin typeface="+mn-lt"/>
              </a:rPr>
              <a:t>p</a:t>
            </a:r>
            <a:r>
              <a:rPr lang="it-IT" sz="2000" i="1" u="sng" dirty="0">
                <a:solidFill>
                  <a:srgbClr val="0000FF"/>
                </a:solidFill>
                <a:latin typeface="+mn-lt"/>
              </a:rPr>
              <a:t> è maggiore di 0.50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67427" y="3254498"/>
            <a:ext cx="3319148" cy="2107473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smtClean="0">
                <a:ea typeface="ＭＳ Ｐゴシック" charset="0"/>
                <a:cs typeface="Times New Roman" charset="0"/>
              </a:rPr>
              <a:t>n</a:t>
            </a:r>
            <a:r>
              <a:rPr lang="it-IT" sz="1600" b="0" smtClean="0">
                <a:ea typeface="ＭＳ Ｐゴシック" charset="0"/>
              </a:rPr>
              <a:t> =  dirigenti intervistati = 6 </a:t>
            </a:r>
            <a:br>
              <a:rPr lang="it-IT" sz="1600" b="0" smtClean="0">
                <a:ea typeface="ＭＳ Ｐゴシック" charset="0"/>
              </a:rPr>
            </a:br>
            <a:r>
              <a:rPr lang="it-IT" sz="1600" b="0" i="1" smtClean="0">
                <a:ea typeface="ＭＳ Ｐゴシック" charset="0"/>
                <a:cs typeface="Times New Roman" charset="0"/>
              </a:rPr>
              <a:t>p</a:t>
            </a:r>
            <a:r>
              <a:rPr lang="it-IT" sz="1600" b="0" smtClean="0">
                <a:ea typeface="ＭＳ Ｐゴシック" charset="0"/>
              </a:rPr>
              <a:t> = </a:t>
            </a:r>
            <a:r>
              <a:rPr lang="it-IT" sz="1600" b="0" i="1" smtClean="0">
                <a:ea typeface="ＭＳ Ｐゴシック" charset="0"/>
              </a:rPr>
              <a:t>P</a:t>
            </a:r>
            <a:r>
              <a:rPr lang="it-IT" sz="1600" b="0" smtClean="0">
                <a:ea typeface="ＭＳ Ｐゴシック" charset="0"/>
              </a:rPr>
              <a:t>(successo) = 0.3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smtClean="0">
                <a:ea typeface="ＭＳ Ｐゴシック" charset="0"/>
                <a:cs typeface="Times New Roman" charset="0"/>
              </a:rPr>
              <a:t>q</a:t>
            </a:r>
            <a:r>
              <a:rPr lang="it-IT" sz="1600" b="0" smtClean="0">
                <a:ea typeface="ＭＳ Ｐゴシック" charset="0"/>
              </a:rPr>
              <a:t> =</a:t>
            </a:r>
            <a:r>
              <a:rPr lang="it-IT" sz="1600" b="0" i="1" smtClean="0">
                <a:ea typeface="ＭＳ Ｐゴシック" charset="0"/>
              </a:rPr>
              <a:t> P</a:t>
            </a:r>
            <a:r>
              <a:rPr lang="it-IT" sz="1600" b="0" smtClean="0">
                <a:ea typeface="ＭＳ Ｐゴシック" charset="0"/>
              </a:rPr>
              <a:t>(fallimento) = 1 – .7 = .3</a:t>
            </a:r>
            <a:endParaRPr lang="it-IT" sz="1600" b="0" smtClean="0">
              <a:ea typeface="ＭＳ Ｐゴシック" charset="0"/>
              <a:cs typeface="Arial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it-IT" sz="1600" b="0" i="1" smtClean="0">
                <a:ea typeface="ＭＳ Ｐゴシック" charset="0"/>
                <a:cs typeface="Arial"/>
              </a:rPr>
              <a:t>x</a:t>
            </a:r>
            <a:r>
              <a:rPr lang="it-IT" sz="1600" b="0" smtClean="0">
                <a:ea typeface="ＭＳ Ｐゴシック" charset="0"/>
                <a:cs typeface="Arial"/>
              </a:rPr>
              <a:t> = numero di successi = 0,1,..,6</a:t>
            </a:r>
            <a:br>
              <a:rPr lang="it-IT" sz="1600" b="0" smtClean="0">
                <a:ea typeface="ＭＳ Ｐゴシック" charset="0"/>
                <a:cs typeface="Arial"/>
              </a:rPr>
            </a:br>
            <a:r>
              <a:rPr lang="it-IT" sz="1600" b="0" i="1" smtClean="0">
                <a:ea typeface="ＭＳ Ｐゴシック" charset="0"/>
                <a:cs typeface="Arial"/>
              </a:rPr>
              <a:t>n</a:t>
            </a:r>
            <a:r>
              <a:rPr lang="it-IT" sz="1600" b="0" smtClean="0">
                <a:ea typeface="ＭＳ Ｐゴシック" charset="0"/>
                <a:cs typeface="Arial"/>
              </a:rPr>
              <a:t> – </a:t>
            </a:r>
            <a:r>
              <a:rPr lang="it-IT" sz="1600" b="0" i="1" smtClean="0">
                <a:ea typeface="ＭＳ Ｐゴシック" charset="0"/>
                <a:cs typeface="Arial"/>
              </a:rPr>
              <a:t>x </a:t>
            </a:r>
            <a:r>
              <a:rPr lang="it-IT" sz="1600" b="0" smtClean="0">
                <a:ea typeface="ＭＳ Ｐゴシック" charset="0"/>
                <a:cs typeface="Arial"/>
              </a:rPr>
              <a:t> = numero of fallimenti</a:t>
            </a:r>
            <a:endParaRPr lang="it-IT" sz="1600" b="0" smtClean="0">
              <a:ea typeface="ＭＳ Ｐゴシック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it-IT" sz="1600" b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66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7909" y="213627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it-IT" dirty="0" smtClean="0">
                <a:ea typeface="ＭＳ Ｐゴシック" charset="0"/>
              </a:rPr>
              <a:t>Proprietà della Distribuzione Binomiale</a:t>
            </a:r>
            <a:endParaRPr lang="it-IT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250825" y="1222377"/>
            <a:ext cx="8704263" cy="262592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bg1"/>
              </a:buClr>
            </a:pPr>
            <a:r>
              <a:rPr lang="it-IT" sz="2000" b="0" dirty="0" smtClean="0">
                <a:ea typeface="ＭＳ Ｐゴシック" charset="0"/>
              </a:rPr>
              <a:t>La </a:t>
            </a:r>
            <a:r>
              <a:rPr lang="it-IT" sz="2000" b="0" i="1" u="sng" dirty="0" smtClean="0">
                <a:solidFill>
                  <a:schemeClr val="hlink"/>
                </a:solidFill>
                <a:ea typeface="ＭＳ Ｐゴシック" charset="0"/>
              </a:rPr>
              <a:t>media</a:t>
            </a:r>
            <a:r>
              <a:rPr lang="it-IT" sz="2000" b="0" dirty="0" smtClean="0">
                <a:ea typeface="ＭＳ Ｐゴシック" charset="0"/>
              </a:rPr>
              <a:t> e la </a:t>
            </a:r>
            <a:r>
              <a:rPr lang="it-IT" sz="2000" b="0" i="1" u="sng" dirty="0" smtClean="0">
                <a:solidFill>
                  <a:schemeClr val="hlink"/>
                </a:solidFill>
                <a:ea typeface="ＭＳ Ｐゴシック" charset="0"/>
              </a:rPr>
              <a:t>deviazione standard </a:t>
            </a:r>
            <a:r>
              <a:rPr lang="it-IT" sz="2000" b="0" dirty="0" smtClean="0">
                <a:ea typeface="ＭＳ Ｐゴシック" charset="0"/>
              </a:rPr>
              <a:t>di una </a:t>
            </a:r>
            <a:r>
              <a:rPr lang="it-IT" sz="2000" b="0" i="1" u="sng" dirty="0" smtClean="0">
                <a:solidFill>
                  <a:schemeClr val="hlink"/>
                </a:solidFill>
                <a:ea typeface="ＭＳ Ｐゴシック" charset="0"/>
              </a:rPr>
              <a:t>distribuzione binomiale </a:t>
            </a:r>
            <a:r>
              <a:rPr lang="it-IT" sz="2000" b="0" dirty="0" smtClean="0">
                <a:ea typeface="ＭＳ Ｐゴシック" charset="0"/>
              </a:rPr>
              <a:t>sono, rispettivamente:</a:t>
            </a:r>
          </a:p>
          <a:p>
            <a:pPr>
              <a:buClr>
                <a:schemeClr val="bg1"/>
              </a:buClr>
            </a:pPr>
            <a:endParaRPr lang="it-IT" sz="2000" b="0" dirty="0" smtClean="0">
              <a:ea typeface="ＭＳ Ｐゴシック" charset="0"/>
            </a:endParaRPr>
          </a:p>
          <a:p>
            <a:pPr marL="0" indent="0">
              <a:buClr>
                <a:schemeClr val="bg1"/>
              </a:buClr>
              <a:buNone/>
            </a:pPr>
            <a:endParaRPr lang="it-IT" sz="2000" b="0" dirty="0" smtClean="0">
              <a:ea typeface="ＭＳ Ｐゴシック" charset="0"/>
            </a:endParaRPr>
          </a:p>
          <a:p>
            <a:pPr>
              <a:buClr>
                <a:schemeClr val="bg1"/>
              </a:buClr>
            </a:pPr>
            <a:r>
              <a:rPr lang="it-IT" sz="2000" b="0" dirty="0" smtClean="0">
                <a:ea typeface="ＭＳ Ｐゴシック" charset="0"/>
              </a:rPr>
              <a:t>dove </a:t>
            </a:r>
            <a:r>
              <a:rPr lang="it-IT" sz="2000" b="0" i="1" dirty="0" err="1" smtClean="0">
                <a:ea typeface="ＭＳ Ｐゴシック" charset="0"/>
                <a:cs typeface="Times New Roman" charset="0"/>
              </a:rPr>
              <a:t>n</a:t>
            </a:r>
            <a:r>
              <a:rPr lang="it-IT" sz="2000" b="0" dirty="0" smtClean="0">
                <a:ea typeface="ＭＳ Ｐゴシック" charset="0"/>
              </a:rPr>
              <a:t> è il numero totale di prove eseguite, </a:t>
            </a:r>
            <a:r>
              <a:rPr lang="it-IT" sz="2000" b="0" i="1" dirty="0" err="1" smtClean="0">
                <a:ea typeface="ＭＳ Ｐゴシック" charset="0"/>
                <a:cs typeface="Times New Roman" charset="0"/>
              </a:rPr>
              <a:t>p</a:t>
            </a:r>
            <a:r>
              <a:rPr lang="it-IT" sz="2000" b="0" dirty="0" smtClean="0">
                <a:ea typeface="ＭＳ Ｐゴシック" charset="0"/>
              </a:rPr>
              <a:t> è la probabilità dell’evento “successo”, e </a:t>
            </a:r>
            <a:r>
              <a:rPr lang="it-IT" sz="2000" b="0" i="1" dirty="0" err="1" smtClean="0">
                <a:ea typeface="ＭＳ Ｐゴシック" charset="0"/>
                <a:cs typeface="Times New Roman" charset="0"/>
              </a:rPr>
              <a:t>q</a:t>
            </a:r>
            <a:r>
              <a:rPr lang="it-IT" sz="2000" b="0" dirty="0" smtClean="0">
                <a:ea typeface="ＭＳ Ｐゴシック" charset="0"/>
              </a:rPr>
              <a:t> è la probabilità di “fallimento”.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972700"/>
              </p:ext>
            </p:extLst>
          </p:nvPr>
        </p:nvGraphicFramePr>
        <p:xfrm>
          <a:off x="2482704" y="1857614"/>
          <a:ext cx="3754401" cy="64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025" name="Equation" r:id="rId3" imgW="1473200" imgH="254000" progId="Equation.3">
                  <p:embed/>
                </p:oleObj>
              </mc:Choice>
              <mc:Fallback>
                <p:oleObj name="Equation" r:id="rId3" imgW="1473200" imgH="254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2704" y="1857614"/>
                        <a:ext cx="3754401" cy="6479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499838" y="3595881"/>
            <a:ext cx="8210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dirty="0" smtClean="0">
                <a:latin typeface="+mn-lt"/>
              </a:rPr>
              <a:t>Media e Deviazione Standard della distribuzione dell’</a:t>
            </a:r>
            <a:r>
              <a:rPr lang="it-IT" sz="1800" i="1" u="sng" dirty="0" smtClean="0">
                <a:solidFill>
                  <a:srgbClr val="0000FF"/>
                </a:solidFill>
                <a:latin typeface="+mn-lt"/>
              </a:rPr>
              <a:t>Esempio Dirigenti</a:t>
            </a:r>
          </a:p>
          <a:p>
            <a:endParaRPr lang="it-IT" sz="1800" dirty="0"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it-IT" sz="2000" b="0" i="1" dirty="0" err="1" smtClean="0">
                <a:latin typeface="Times New Roman"/>
                <a:cs typeface="Times New Roman"/>
              </a:rPr>
              <a:t>n</a:t>
            </a:r>
            <a:r>
              <a:rPr lang="it-IT" sz="2000" b="0" dirty="0" smtClean="0">
                <a:latin typeface="Times New Roman"/>
                <a:cs typeface="Times New Roman"/>
              </a:rPr>
              <a:t> = 6,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p</a:t>
            </a:r>
            <a:r>
              <a:rPr lang="it-IT" sz="2000" b="0" dirty="0" smtClean="0">
                <a:latin typeface="Times New Roman"/>
                <a:cs typeface="Times New Roman"/>
              </a:rPr>
              <a:t> = 0.3;		</a:t>
            </a:r>
            <a:r>
              <a:rPr lang="it-IT" sz="2000" b="0" dirty="0" smtClean="0">
                <a:latin typeface="Symbol" charset="2"/>
                <a:cs typeface="Symbol" charset="2"/>
              </a:rPr>
              <a:t>m</a:t>
            </a:r>
            <a:r>
              <a:rPr lang="it-IT" sz="2000" b="0" dirty="0" smtClean="0">
                <a:latin typeface="Times New Roman"/>
                <a:cs typeface="Times New Roman"/>
              </a:rPr>
              <a:t> = 1.8		e	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s</a:t>
            </a:r>
            <a:r>
              <a:rPr lang="it-IT" sz="2000" b="0" dirty="0" smtClean="0">
                <a:latin typeface="Times New Roman"/>
                <a:cs typeface="Times New Roman"/>
              </a:rPr>
              <a:t> = 1.26 </a:t>
            </a:r>
          </a:p>
          <a:p>
            <a:pPr marL="342900" indent="-342900">
              <a:buFont typeface="Arial"/>
              <a:buChar char="•"/>
            </a:pPr>
            <a:r>
              <a:rPr lang="it-IT" sz="2000" b="0" i="1" dirty="0" err="1">
                <a:latin typeface="Times New Roman"/>
                <a:cs typeface="Times New Roman"/>
              </a:rPr>
              <a:t>n</a:t>
            </a:r>
            <a:r>
              <a:rPr lang="it-IT" sz="2000" b="0" dirty="0">
                <a:latin typeface="Times New Roman"/>
                <a:cs typeface="Times New Roman"/>
              </a:rPr>
              <a:t> = 6, </a:t>
            </a:r>
            <a:r>
              <a:rPr lang="it-IT" sz="2000" b="0" i="1" dirty="0" err="1">
                <a:latin typeface="Times New Roman"/>
                <a:cs typeface="Times New Roman"/>
              </a:rPr>
              <a:t>p</a:t>
            </a:r>
            <a:r>
              <a:rPr lang="it-IT" sz="2000" b="0" i="1" dirty="0">
                <a:latin typeface="Times New Roman"/>
                <a:cs typeface="Times New Roman"/>
              </a:rPr>
              <a:t> </a:t>
            </a:r>
            <a:r>
              <a:rPr lang="it-IT" sz="2000" b="0" dirty="0">
                <a:latin typeface="Times New Roman"/>
                <a:cs typeface="Times New Roman"/>
              </a:rPr>
              <a:t>= </a:t>
            </a:r>
            <a:r>
              <a:rPr lang="it-IT" sz="2000" b="0" dirty="0" smtClean="0">
                <a:latin typeface="Times New Roman"/>
                <a:cs typeface="Times New Roman"/>
              </a:rPr>
              <a:t>0.5; </a:t>
            </a:r>
            <a:r>
              <a:rPr lang="it-IT" sz="2000" b="0" dirty="0">
                <a:latin typeface="Times New Roman"/>
                <a:cs typeface="Times New Roman"/>
              </a:rPr>
              <a:t>	</a:t>
            </a:r>
            <a:r>
              <a:rPr lang="it-IT" sz="2000" b="0" dirty="0">
                <a:latin typeface="Symbol" charset="2"/>
                <a:cs typeface="Symbol" charset="2"/>
              </a:rPr>
              <a:t>m</a:t>
            </a:r>
            <a:r>
              <a:rPr lang="it-IT" sz="2000" b="0" dirty="0">
                <a:latin typeface="Times New Roman"/>
                <a:cs typeface="Times New Roman"/>
              </a:rPr>
              <a:t> = </a:t>
            </a:r>
            <a:r>
              <a:rPr lang="it-IT" sz="2000" b="0" dirty="0" smtClean="0">
                <a:latin typeface="Times New Roman"/>
                <a:cs typeface="Times New Roman"/>
              </a:rPr>
              <a:t>3.0		e	 </a:t>
            </a:r>
            <a:r>
              <a:rPr lang="it-IT" sz="2000" b="0" dirty="0" err="1">
                <a:latin typeface="Symbol" charset="2"/>
                <a:cs typeface="Symbol" charset="2"/>
              </a:rPr>
              <a:t>s</a:t>
            </a:r>
            <a:r>
              <a:rPr lang="it-IT" sz="2000" b="0" dirty="0">
                <a:latin typeface="Times New Roman"/>
                <a:cs typeface="Times New Roman"/>
              </a:rPr>
              <a:t> = </a:t>
            </a:r>
            <a:r>
              <a:rPr lang="it-IT" sz="2000" b="0" dirty="0" smtClean="0">
                <a:latin typeface="Times New Roman"/>
                <a:cs typeface="Times New Roman"/>
              </a:rPr>
              <a:t>1.50 </a:t>
            </a:r>
          </a:p>
          <a:p>
            <a:pPr marL="342900" indent="-342900">
              <a:buFont typeface="Arial"/>
              <a:buChar char="•"/>
            </a:pPr>
            <a:r>
              <a:rPr lang="it-IT" sz="2000" b="0" i="1" dirty="0" err="1">
                <a:latin typeface="Times New Roman"/>
                <a:cs typeface="Times New Roman"/>
              </a:rPr>
              <a:t>n</a:t>
            </a:r>
            <a:r>
              <a:rPr lang="it-IT" sz="2000" b="0" i="1" dirty="0">
                <a:latin typeface="Times New Roman"/>
                <a:cs typeface="Times New Roman"/>
              </a:rPr>
              <a:t> </a:t>
            </a:r>
            <a:r>
              <a:rPr lang="it-IT" sz="2000" b="0" dirty="0">
                <a:latin typeface="Times New Roman"/>
                <a:cs typeface="Times New Roman"/>
              </a:rPr>
              <a:t>= 6, </a:t>
            </a:r>
            <a:r>
              <a:rPr lang="it-IT" sz="2000" b="0" i="1" dirty="0" err="1">
                <a:latin typeface="Times New Roman"/>
                <a:cs typeface="Times New Roman"/>
              </a:rPr>
              <a:t>p</a:t>
            </a:r>
            <a:r>
              <a:rPr lang="it-IT" sz="2000" b="0" dirty="0">
                <a:latin typeface="Times New Roman"/>
                <a:cs typeface="Times New Roman"/>
              </a:rPr>
              <a:t> = </a:t>
            </a:r>
            <a:r>
              <a:rPr lang="it-IT" sz="2000" b="0" dirty="0" smtClean="0">
                <a:latin typeface="Times New Roman"/>
                <a:cs typeface="Times New Roman"/>
              </a:rPr>
              <a:t>0.7; </a:t>
            </a:r>
            <a:r>
              <a:rPr lang="it-IT" sz="2000" b="0" dirty="0">
                <a:latin typeface="Times New Roman"/>
                <a:cs typeface="Times New Roman"/>
              </a:rPr>
              <a:t>	</a:t>
            </a:r>
            <a:r>
              <a:rPr lang="it-IT" sz="2000" b="0" dirty="0">
                <a:latin typeface="Symbol" charset="2"/>
                <a:cs typeface="Symbol" charset="2"/>
              </a:rPr>
              <a:t>m</a:t>
            </a:r>
            <a:r>
              <a:rPr lang="it-IT" sz="2000" b="0" dirty="0">
                <a:latin typeface="Times New Roman"/>
                <a:cs typeface="Times New Roman"/>
              </a:rPr>
              <a:t> = </a:t>
            </a:r>
            <a:r>
              <a:rPr lang="it-IT" sz="2000" b="0" dirty="0" smtClean="0">
                <a:latin typeface="Times New Roman"/>
                <a:cs typeface="Times New Roman"/>
              </a:rPr>
              <a:t>4.2		e	 </a:t>
            </a:r>
            <a:r>
              <a:rPr lang="it-IT" sz="2000" b="0" dirty="0" err="1">
                <a:latin typeface="Symbol" charset="2"/>
                <a:cs typeface="Symbol" charset="2"/>
              </a:rPr>
              <a:t>s</a:t>
            </a:r>
            <a:r>
              <a:rPr lang="it-IT" sz="2000" b="0" dirty="0">
                <a:latin typeface="Times New Roman"/>
                <a:cs typeface="Times New Roman"/>
              </a:rPr>
              <a:t> = 1.26 </a:t>
            </a:r>
          </a:p>
        </p:txBody>
      </p:sp>
    </p:spTree>
    <p:extLst>
      <p:ext uri="{BB962C8B-B14F-4D97-AF65-F5344CB8AC3E}">
        <p14:creationId xmlns:p14="http://schemas.microsoft.com/office/powerpoint/2010/main" val="1659505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63200"/>
            <a:ext cx="8229600" cy="750048"/>
          </a:xfrm>
        </p:spPr>
        <p:txBody>
          <a:bodyPr/>
          <a:lstStyle/>
          <a:p>
            <a:r>
              <a:rPr lang="it-IT" dirty="0" smtClean="0"/>
              <a:t>Esercizi</a:t>
            </a:r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432372" y="999738"/>
            <a:ext cx="8431262" cy="5293758"/>
          </a:xfrm>
          <a:prstGeom prst="rect">
            <a:avLst/>
          </a:prstGeom>
          <a:gradFill flip="none" rotWithShape="1">
            <a:gsLst>
              <a:gs pos="0">
                <a:srgbClr val="FFFF75"/>
              </a:gs>
              <a:gs pos="62000">
                <a:srgbClr val="FFFFFF"/>
              </a:gs>
            </a:gsLst>
            <a:lin ang="0" scaled="1"/>
            <a:tileRect/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it-IT" sz="1800" b="0" dirty="0" smtClean="0">
                <a:latin typeface="+mn-lt"/>
              </a:rPr>
              <a:t>Il </a:t>
            </a:r>
            <a:r>
              <a:rPr lang="it-IT" sz="1800" b="0" dirty="0" err="1" smtClean="0">
                <a:latin typeface="+mn-lt"/>
              </a:rPr>
              <a:t>worksheet</a:t>
            </a:r>
            <a:r>
              <a:rPr lang="it-IT" sz="1800" b="0" dirty="0" smtClean="0">
                <a:latin typeface="+mn-lt"/>
              </a:rPr>
              <a:t> </a:t>
            </a:r>
            <a:r>
              <a:rPr lang="it-IT" sz="1800" b="0" dirty="0" err="1" smtClean="0">
                <a:latin typeface="+mn-lt"/>
              </a:rPr>
              <a:t>VEsplicative.MTW</a:t>
            </a:r>
            <a:r>
              <a:rPr lang="it-IT" sz="1800" b="0" dirty="0" smtClean="0">
                <a:latin typeface="+mn-lt"/>
              </a:rPr>
              <a:t> contiene le variabili esplicative del Test di Ingresso proposto il dicembre u.s.: le variabili Classe e Ruolo </a:t>
            </a:r>
            <a:r>
              <a:rPr lang="it-IT" sz="1800" b="0" dirty="0" err="1" smtClean="0">
                <a:latin typeface="+mn-lt"/>
              </a:rPr>
              <a:t>Az</a:t>
            </a:r>
            <a:r>
              <a:rPr lang="it-IT" sz="1800" b="0" dirty="0" smtClean="0">
                <a:latin typeface="+mn-lt"/>
              </a:rPr>
              <a:t>, sono di tipo qualitativo categoriali e le variabili Anzianità e Statistica sono qualitative ordinali. Importa il </a:t>
            </a:r>
            <a:r>
              <a:rPr lang="it-IT" sz="1800" b="0" dirty="0" err="1" smtClean="0">
                <a:latin typeface="+mn-lt"/>
              </a:rPr>
              <a:t>worhsheet</a:t>
            </a:r>
            <a:r>
              <a:rPr lang="it-IT" sz="1800" b="0" dirty="0" smtClean="0">
                <a:latin typeface="+mn-lt"/>
              </a:rPr>
              <a:t> in MINITAB ed esegui gli esercizi che seguono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it-IT" sz="1800" b="0" dirty="0" smtClean="0">
                <a:latin typeface="+mn-lt"/>
              </a:rPr>
              <a:t>Calcola la distribuzione della Probabilità e della Probabilità Cumulativa delle Variabili Classe e Statistica con l’istruzione </a:t>
            </a:r>
          </a:p>
          <a:p>
            <a:pPr marL="742950" lvl="1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sz="1800" b="0" dirty="0" smtClean="0">
                <a:latin typeface="+mn-lt"/>
              </a:rPr>
              <a:t> Stat </a:t>
            </a:r>
            <a:r>
              <a:rPr lang="it-IT" sz="1800" b="0" dirty="0" smtClean="0">
                <a:latin typeface="+mn-lt"/>
                <a:sym typeface="Wingdings"/>
              </a:rPr>
              <a:t> </a:t>
            </a:r>
            <a:r>
              <a:rPr lang="it-IT" sz="1800" b="0" dirty="0" err="1" smtClean="0">
                <a:latin typeface="+mn-lt"/>
                <a:sym typeface="Wingdings"/>
              </a:rPr>
              <a:t>Table</a:t>
            </a:r>
            <a:r>
              <a:rPr lang="it-IT" sz="1800" b="0" dirty="0" smtClean="0">
                <a:latin typeface="+mn-lt"/>
                <a:sym typeface="Wingdings"/>
              </a:rPr>
              <a:t>  </a:t>
            </a:r>
            <a:r>
              <a:rPr lang="it-IT" sz="1800" b="0" dirty="0" err="1" smtClean="0">
                <a:latin typeface="+mn-lt"/>
                <a:sym typeface="Wingdings"/>
              </a:rPr>
              <a:t>Tally</a:t>
            </a:r>
            <a:r>
              <a:rPr lang="it-IT" sz="1800" b="0" dirty="0" smtClean="0">
                <a:latin typeface="+mn-lt"/>
                <a:sym typeface="Wingdings"/>
              </a:rPr>
              <a:t> </a:t>
            </a:r>
            <a:r>
              <a:rPr lang="it-IT" sz="1800" b="0" dirty="0" err="1" smtClean="0">
                <a:latin typeface="+mn-lt"/>
                <a:sym typeface="Wingdings"/>
              </a:rPr>
              <a:t>Individual</a:t>
            </a:r>
            <a:r>
              <a:rPr lang="it-IT" sz="1800" b="0" dirty="0" smtClean="0">
                <a:latin typeface="+mn-lt"/>
                <a:sym typeface="Wingdings"/>
              </a:rPr>
              <a:t> </a:t>
            </a:r>
            <a:r>
              <a:rPr lang="it-IT" sz="1800" b="0" dirty="0" err="1" smtClean="0">
                <a:latin typeface="+mn-lt"/>
                <a:sym typeface="Wingdings"/>
              </a:rPr>
              <a:t>Variables</a:t>
            </a:r>
            <a:endParaRPr lang="it-IT" sz="1800" b="0" dirty="0" smtClean="0">
              <a:latin typeface="+mn-lt"/>
              <a:sym typeface="Wingdings"/>
            </a:endParaRPr>
          </a:p>
          <a:p>
            <a:pPr marL="363538" lvl="1" algn="just"/>
            <a:r>
              <a:rPr lang="it-IT" sz="1800" b="0" dirty="0" smtClean="0">
                <a:latin typeface="+mn-lt"/>
              </a:rPr>
              <a:t>Scegli le opzioni opportune e memorizza i valori calcolati nel </a:t>
            </a:r>
            <a:r>
              <a:rPr lang="it-IT" sz="1800" b="0" dirty="0" err="1" smtClean="0">
                <a:latin typeface="+mn-lt"/>
              </a:rPr>
              <a:t>worksheet</a:t>
            </a:r>
            <a:endParaRPr lang="it-IT" sz="1800" b="0" dirty="0" smtClean="0">
              <a:latin typeface="+mn-lt"/>
            </a:endParaRPr>
          </a:p>
          <a:p>
            <a:pPr marL="369888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it-IT" sz="1800" b="0" dirty="0" smtClean="0">
                <a:latin typeface="+mn-lt"/>
              </a:rPr>
              <a:t>Esegui il grafico della probabilità e della Probabilità e della Probabilità cumulativa con l’istruzione</a:t>
            </a:r>
          </a:p>
          <a:p>
            <a:pPr marL="827088" lvl="1" indent="-342900" algn="just">
              <a:spcBef>
                <a:spcPts val="600"/>
              </a:spcBef>
              <a:buFont typeface="Arial"/>
              <a:buChar char="•"/>
            </a:pPr>
            <a:r>
              <a:rPr lang="it-IT" sz="1800" b="0" dirty="0" err="1" smtClean="0">
                <a:latin typeface="+mn-lt"/>
              </a:rPr>
              <a:t>Graph</a:t>
            </a:r>
            <a:r>
              <a:rPr lang="it-IT" sz="1800" b="0" dirty="0" smtClean="0">
                <a:latin typeface="+mn-lt"/>
              </a:rPr>
              <a:t> </a:t>
            </a:r>
            <a:r>
              <a:rPr lang="it-IT" sz="1800" b="0" dirty="0" smtClean="0">
                <a:latin typeface="+mn-lt"/>
                <a:sym typeface="Wingdings"/>
              </a:rPr>
              <a:t> </a:t>
            </a:r>
            <a:r>
              <a:rPr lang="it-IT" sz="1800" b="0" dirty="0" err="1" smtClean="0">
                <a:latin typeface="+mn-lt"/>
                <a:sym typeface="Wingdings"/>
              </a:rPr>
              <a:t>BarChart</a:t>
            </a:r>
            <a:r>
              <a:rPr lang="it-IT" sz="1800" b="0" dirty="0" smtClean="0">
                <a:latin typeface="+mn-lt"/>
                <a:sym typeface="Wingdings"/>
              </a:rPr>
              <a:t>  </a:t>
            </a:r>
            <a:r>
              <a:rPr lang="it-IT" sz="1800" b="0" dirty="0" err="1" smtClean="0">
                <a:latin typeface="+mn-lt"/>
                <a:sym typeface="Wingdings"/>
              </a:rPr>
              <a:t>Values</a:t>
            </a:r>
            <a:r>
              <a:rPr lang="it-IT" sz="1800" b="0" dirty="0" smtClean="0">
                <a:latin typeface="+mn-lt"/>
                <a:sym typeface="Wingdings"/>
              </a:rPr>
              <a:t> from </a:t>
            </a:r>
            <a:r>
              <a:rPr lang="it-IT" sz="1800" b="0" dirty="0" err="1" smtClean="0">
                <a:latin typeface="+mn-lt"/>
                <a:sym typeface="Wingdings"/>
              </a:rPr>
              <a:t>Table</a:t>
            </a:r>
            <a:r>
              <a:rPr lang="it-IT" sz="1800" b="0" dirty="0" smtClean="0">
                <a:latin typeface="+mn-lt"/>
                <a:sym typeface="Wingdings"/>
              </a:rPr>
              <a:t>  Simple</a:t>
            </a:r>
          </a:p>
          <a:p>
            <a:pPr marL="363538" lvl="1" algn="just">
              <a:spcBef>
                <a:spcPts val="600"/>
              </a:spcBef>
            </a:pPr>
            <a:r>
              <a:rPr lang="it-IT" sz="1800" b="0" dirty="0" smtClean="0">
                <a:latin typeface="+mn-lt"/>
                <a:sym typeface="Wingdings"/>
              </a:rPr>
              <a:t>I grafici con le </a:t>
            </a:r>
            <a:r>
              <a:rPr lang="it-IT" sz="1800" b="0" dirty="0" err="1" smtClean="0">
                <a:latin typeface="+mn-lt"/>
                <a:sym typeface="Wingdings"/>
              </a:rPr>
              <a:t>BarChart</a:t>
            </a:r>
            <a:r>
              <a:rPr lang="it-IT" sz="1800" b="0" dirty="0" smtClean="0">
                <a:latin typeface="+mn-lt"/>
                <a:sym typeface="Wingdings"/>
              </a:rPr>
              <a:t> sono riportati nella diapositiva seguente, inserisci la relativa tabella nella diapositiva </a:t>
            </a:r>
          </a:p>
          <a:p>
            <a:pPr marL="249238" indent="-342900" algn="just">
              <a:spcBef>
                <a:spcPts val="600"/>
              </a:spcBef>
              <a:buFont typeface="+mj-lt"/>
              <a:buAutoNum type="arabicPeriod"/>
            </a:pPr>
            <a:r>
              <a:rPr lang="it-IT" sz="1800" b="0" dirty="0" smtClean="0">
                <a:latin typeface="+mn-lt"/>
                <a:sym typeface="Wingdings"/>
              </a:rPr>
              <a:t>Realizza la Tabella a 2-Vie delle variabili Statistica e Classe con l’istruzione</a:t>
            </a:r>
          </a:p>
          <a:p>
            <a:pPr marL="706438" lvl="1" indent="-342900" algn="just">
              <a:spcBef>
                <a:spcPts val="600"/>
              </a:spcBef>
              <a:buFont typeface="Arial"/>
              <a:buChar char="•"/>
            </a:pPr>
            <a:r>
              <a:rPr lang="it-IT" sz="1800" b="0" dirty="0" smtClean="0">
                <a:latin typeface="+mn-lt"/>
                <a:sym typeface="Wingdings"/>
              </a:rPr>
              <a:t>Stat  </a:t>
            </a:r>
            <a:r>
              <a:rPr lang="it-IT" sz="1800" b="0" dirty="0" err="1" smtClean="0">
                <a:latin typeface="+mn-lt"/>
                <a:sym typeface="Wingdings"/>
              </a:rPr>
              <a:t>Table</a:t>
            </a:r>
            <a:r>
              <a:rPr lang="it-IT" sz="1800" b="0" dirty="0" smtClean="0">
                <a:latin typeface="+mn-lt"/>
                <a:sym typeface="Wingdings"/>
              </a:rPr>
              <a:t>   </a:t>
            </a:r>
            <a:r>
              <a:rPr lang="it-IT" sz="1800" b="0" dirty="0">
                <a:solidFill>
                  <a:srgbClr val="292934"/>
                </a:solidFill>
                <a:latin typeface="Arial"/>
                <a:sym typeface="Wingdings"/>
              </a:rPr>
              <a:t> </a:t>
            </a:r>
            <a:r>
              <a:rPr lang="it-IT" sz="1800" b="0" dirty="0" err="1">
                <a:solidFill>
                  <a:srgbClr val="292934"/>
                </a:solidFill>
                <a:latin typeface="Arial"/>
                <a:sym typeface="Wingdings"/>
              </a:rPr>
              <a:t>Tally</a:t>
            </a:r>
            <a:r>
              <a:rPr lang="it-IT" sz="1800" b="0" dirty="0">
                <a:solidFill>
                  <a:srgbClr val="292934"/>
                </a:solidFill>
                <a:latin typeface="Arial"/>
                <a:sym typeface="Wingdings"/>
              </a:rPr>
              <a:t>  </a:t>
            </a:r>
            <a:r>
              <a:rPr lang="it-IT" sz="1800" b="0" dirty="0" err="1">
                <a:solidFill>
                  <a:srgbClr val="292934"/>
                </a:solidFill>
                <a:latin typeface="Arial"/>
                <a:sym typeface="Wingdings"/>
              </a:rPr>
              <a:t>Descriptive</a:t>
            </a:r>
            <a:r>
              <a:rPr lang="it-IT" sz="1800" b="0" dirty="0">
                <a:solidFill>
                  <a:srgbClr val="292934"/>
                </a:solidFill>
                <a:latin typeface="Arial"/>
                <a:sym typeface="Wingdings"/>
              </a:rPr>
              <a:t> </a:t>
            </a:r>
            <a:r>
              <a:rPr lang="it-IT" sz="1800" b="0" dirty="0" err="1" smtClean="0">
                <a:solidFill>
                  <a:srgbClr val="292934"/>
                </a:solidFill>
                <a:latin typeface="Arial"/>
                <a:sym typeface="Wingdings"/>
              </a:rPr>
              <a:t>Statistics</a:t>
            </a:r>
            <a:endParaRPr lang="it-IT" sz="1800" b="0" dirty="0" smtClean="0">
              <a:solidFill>
                <a:srgbClr val="292934"/>
              </a:solidFill>
              <a:latin typeface="Arial"/>
              <a:sym typeface="Wingdings"/>
            </a:endParaRPr>
          </a:p>
          <a:p>
            <a:pPr algn="just">
              <a:spcBef>
                <a:spcPts val="600"/>
              </a:spcBef>
            </a:pPr>
            <a:r>
              <a:rPr lang="it-IT" sz="1800" b="0" dirty="0" smtClean="0">
                <a:solidFill>
                  <a:srgbClr val="292934"/>
                </a:solidFill>
                <a:latin typeface="Arial"/>
                <a:sym typeface="Wingdings"/>
              </a:rPr>
              <a:t> Ritieni sia possibile calcolare la frequenza marginale della tabella a 2 vie: come?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093146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57770"/>
            <a:ext cx="8229600" cy="547398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BarChart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92" y="1098679"/>
            <a:ext cx="4320000" cy="2880000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803" y="3746634"/>
            <a:ext cx="4320000" cy="288000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4742575" y="1310468"/>
            <a:ext cx="4202128" cy="2062103"/>
          </a:xfrm>
          <a:prstGeom prst="rect">
            <a:avLst/>
          </a:prstGeom>
          <a:noFill/>
          <a:ln>
            <a:solidFill>
              <a:srgbClr val="93A299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600" b="0" dirty="0" smtClean="0">
                <a:latin typeface="+mn-lt"/>
              </a:rPr>
              <a:t>La distribuzione cumulativa C(Classe) cresce linearmente sino al valore 100% senza mostrare comportamenti asintotici perché …….. </a:t>
            </a:r>
          </a:p>
          <a:p>
            <a:pPr algn="just"/>
            <a:endParaRPr lang="it-IT" sz="1600" b="0" dirty="0">
              <a:latin typeface="+mn-lt"/>
            </a:endParaRPr>
          </a:p>
          <a:p>
            <a:pPr algn="just"/>
            <a:endParaRPr lang="it-IT" sz="1600" b="0" dirty="0" smtClean="0">
              <a:latin typeface="+mn-lt"/>
            </a:endParaRPr>
          </a:p>
          <a:p>
            <a:pPr algn="just"/>
            <a:r>
              <a:rPr lang="it-IT" sz="1600" b="0" dirty="0" smtClean="0">
                <a:latin typeface="+mn-lt"/>
              </a:rPr>
              <a:t>  </a:t>
            </a:r>
          </a:p>
          <a:p>
            <a:pPr algn="just"/>
            <a:endParaRPr lang="it-IT" sz="1600" b="0" dirty="0">
              <a:latin typeface="+mn-lt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742575" y="4178372"/>
            <a:ext cx="4202128" cy="1815882"/>
          </a:xfrm>
          <a:prstGeom prst="rect">
            <a:avLst/>
          </a:prstGeom>
          <a:noFill/>
          <a:ln>
            <a:solidFill>
              <a:srgbClr val="93A299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600" b="0" dirty="0" smtClean="0">
                <a:latin typeface="+mn-lt"/>
              </a:rPr>
              <a:t>La distribuzione cumulativa C(Statistica) cresce rapidamente nel passaggio fra Classe 0 e Classe 1 perché ……..   </a:t>
            </a:r>
          </a:p>
          <a:p>
            <a:pPr algn="just"/>
            <a:endParaRPr lang="it-IT" sz="1600" b="0" dirty="0">
              <a:latin typeface="+mn-lt"/>
            </a:endParaRPr>
          </a:p>
          <a:p>
            <a:pPr algn="just"/>
            <a:endParaRPr lang="it-IT" sz="1600" b="0" dirty="0" smtClean="0">
              <a:latin typeface="+mn-lt"/>
            </a:endParaRPr>
          </a:p>
          <a:p>
            <a:pPr algn="just"/>
            <a:endParaRPr lang="it-IT" sz="1600" b="0" dirty="0">
              <a:latin typeface="+mn-lt"/>
            </a:endParaRPr>
          </a:p>
          <a:p>
            <a:pPr algn="just"/>
            <a:endParaRPr lang="it-IT" sz="16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48312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09518"/>
          </a:xfrm>
        </p:spPr>
        <p:txBody>
          <a:bodyPr/>
          <a:lstStyle/>
          <a:p>
            <a:r>
              <a:rPr lang="it-IT" dirty="0"/>
              <a:t>Esercizi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59395" y="1229407"/>
            <a:ext cx="80842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Nel </a:t>
            </a:r>
            <a:r>
              <a:rPr lang="it-IT" sz="1800" b="0" dirty="0" err="1">
                <a:solidFill>
                  <a:srgbClr val="292934"/>
                </a:solidFill>
                <a:latin typeface="Arial"/>
                <a:ea typeface="+mn-ea"/>
                <a:cs typeface="+mn-cs"/>
              </a:rPr>
              <a:t>worksheet</a:t>
            </a:r>
            <a:r>
              <a:rPr lang="it-IT" sz="1800" b="0" dirty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 </a:t>
            </a:r>
            <a:r>
              <a:rPr lang="it-IT" sz="1800" b="0" dirty="0" err="1">
                <a:solidFill>
                  <a:srgbClr val="292934"/>
                </a:solidFill>
                <a:latin typeface="Arial"/>
                <a:ea typeface="+mn-ea"/>
                <a:cs typeface="+mn-cs"/>
              </a:rPr>
              <a:t>VEsplicative.MTW</a:t>
            </a:r>
            <a:r>
              <a:rPr lang="it-IT" sz="1800" b="0" dirty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la </a:t>
            </a:r>
            <a:r>
              <a:rPr lang="it-IT" sz="1800" b="0" dirty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variabile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Durata (</a:t>
            </a:r>
            <a:r>
              <a:rPr lang="it-IT" sz="1800" b="0" dirty="0" err="1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min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)è di tipo quantitativo continuo, di questa variabile si vuole calcolare la distribuzione delle frequenze e delle frequenze cumulative con l’istruzione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sz="1800" b="0" dirty="0" err="1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Graph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 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  <a:sym typeface="Wingdings"/>
              </a:rPr>
              <a:t> </a:t>
            </a:r>
            <a:r>
              <a:rPr lang="it-IT" sz="1800" b="0" dirty="0" err="1" smtClean="0">
                <a:solidFill>
                  <a:srgbClr val="292934"/>
                </a:solidFill>
                <a:latin typeface="Arial"/>
                <a:ea typeface="+mn-ea"/>
                <a:cs typeface="+mn-cs"/>
                <a:sym typeface="Wingdings"/>
              </a:rPr>
              <a:t>Histogram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  <a:sym typeface="Wingdings"/>
              </a:rPr>
              <a:t>  Simple</a:t>
            </a:r>
            <a:endParaRPr lang="it-IT" sz="1800" b="0" dirty="0">
              <a:solidFill>
                <a:srgbClr val="292934"/>
              </a:solidFill>
              <a:latin typeface="Arial"/>
              <a:ea typeface="+mn-ea"/>
              <a:cs typeface="+mn-cs"/>
            </a:endParaRPr>
          </a:p>
          <a:p>
            <a:pPr marL="365125"/>
            <a:r>
              <a:rPr lang="it-IT" sz="1800" b="0" dirty="0" smtClean="0">
                <a:solidFill>
                  <a:srgbClr val="292934"/>
                </a:solidFill>
                <a:latin typeface="Arial"/>
                <a:ea typeface="+mn-ea"/>
                <a:cs typeface="+mn-cs"/>
              </a:rPr>
              <a:t>Utilizza la sequenza che segue</a:t>
            </a:r>
          </a:p>
        </p:txBody>
      </p:sp>
      <p:sp>
        <p:nvSpPr>
          <p:cNvPr id="5" name="Rettangolo 4"/>
          <p:cNvSpPr/>
          <p:nvPr/>
        </p:nvSpPr>
        <p:spPr>
          <a:xfrm>
            <a:off x="1918652" y="4836570"/>
            <a:ext cx="878257" cy="337750"/>
          </a:xfrm>
          <a:prstGeom prst="rect">
            <a:avLst/>
          </a:prstGeom>
          <a:noFill/>
          <a:ln w="127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8" name="Gruppo 7"/>
          <p:cNvGrpSpPr/>
          <p:nvPr/>
        </p:nvGrpSpPr>
        <p:grpSpPr>
          <a:xfrm>
            <a:off x="808982" y="3032936"/>
            <a:ext cx="7656247" cy="2538000"/>
            <a:chOff x="808982" y="3505786"/>
            <a:chExt cx="7656247" cy="253800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8982" y="3514786"/>
              <a:ext cx="3885629" cy="2520000"/>
            </a:xfrm>
            <a:prstGeom prst="rect">
              <a:avLst/>
            </a:prstGeom>
          </p:spPr>
        </p:pic>
        <p:sp>
          <p:nvSpPr>
            <p:cNvPr id="6" name="Freccia destra 5"/>
            <p:cNvSpPr/>
            <p:nvPr/>
          </p:nvSpPr>
          <p:spPr>
            <a:xfrm>
              <a:off x="4877701" y="4572137"/>
              <a:ext cx="405349" cy="405299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9229" y="3505786"/>
              <a:ext cx="2916000" cy="2538000"/>
            </a:xfrm>
            <a:prstGeom prst="rect">
              <a:avLst/>
            </a:prstGeom>
          </p:spPr>
        </p:pic>
      </p:grpSp>
      <p:sp>
        <p:nvSpPr>
          <p:cNvPr id="9" name="CasellaDiTesto 8"/>
          <p:cNvSpPr txBox="1"/>
          <p:nvPr/>
        </p:nvSpPr>
        <p:spPr>
          <a:xfrm>
            <a:off x="364815" y="5741738"/>
            <a:ext cx="83231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b="0" dirty="0" smtClean="0">
                <a:latin typeface="+mn-lt"/>
              </a:rPr>
              <a:t>Cambia la larghezza delle classi utilizzando la cartella </a:t>
            </a:r>
            <a:r>
              <a:rPr lang="it-IT" sz="1800" b="0" dirty="0" err="1" smtClean="0">
                <a:latin typeface="+mn-lt"/>
              </a:rPr>
              <a:t>Binning</a:t>
            </a:r>
            <a:r>
              <a:rPr lang="it-IT" sz="1800" b="0" dirty="0" smtClean="0">
                <a:latin typeface="+mn-lt"/>
              </a:rPr>
              <a:t> scegliendo l’opzione </a:t>
            </a:r>
            <a:r>
              <a:rPr lang="it-IT" sz="1800" b="0" dirty="0" err="1" smtClean="0">
                <a:latin typeface="+mn-lt"/>
              </a:rPr>
              <a:t>Cutpoint</a:t>
            </a:r>
            <a:r>
              <a:rPr lang="it-IT" sz="1800" b="0" dirty="0" smtClean="0">
                <a:latin typeface="+mn-lt"/>
              </a:rPr>
              <a:t> e un </a:t>
            </a:r>
            <a:r>
              <a:rPr lang="it-IT" sz="1800" b="0" dirty="0" err="1" smtClean="0">
                <a:latin typeface="+mn-lt"/>
              </a:rPr>
              <a:t>Numbers</a:t>
            </a:r>
            <a:r>
              <a:rPr lang="it-IT" sz="1800" b="0" dirty="0" smtClean="0">
                <a:latin typeface="+mn-lt"/>
              </a:rPr>
              <a:t> of </a:t>
            </a:r>
            <a:r>
              <a:rPr lang="it-IT" sz="1800" b="0" dirty="0" err="1" smtClean="0">
                <a:latin typeface="+mn-lt"/>
              </a:rPr>
              <a:t>Intervals</a:t>
            </a:r>
            <a:r>
              <a:rPr lang="it-IT" sz="1800" b="0" dirty="0" smtClean="0">
                <a:latin typeface="+mn-lt"/>
              </a:rPr>
              <a:t> pari a 9. Gli istogrammi risultanti sono riportati nella diapositiva seguente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561857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38830"/>
            <a:ext cx="8229600" cy="804087"/>
          </a:xfrm>
        </p:spPr>
        <p:txBody>
          <a:bodyPr/>
          <a:lstStyle/>
          <a:p>
            <a:r>
              <a:rPr lang="it-IT" dirty="0" err="1" smtClean="0"/>
              <a:t>Histograms</a:t>
            </a:r>
            <a:endParaRPr lang="it-IT" dirty="0"/>
          </a:p>
        </p:txBody>
      </p:sp>
      <p:grpSp>
        <p:nvGrpSpPr>
          <p:cNvPr id="6" name="Gruppo 5"/>
          <p:cNvGrpSpPr/>
          <p:nvPr/>
        </p:nvGrpSpPr>
        <p:grpSpPr>
          <a:xfrm>
            <a:off x="3684286" y="450201"/>
            <a:ext cx="4860000" cy="6299719"/>
            <a:chOff x="3684286" y="450201"/>
            <a:chExt cx="4860000" cy="6299719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84286" y="3509920"/>
              <a:ext cx="4860000" cy="3240000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4286" y="450201"/>
              <a:ext cx="4860000" cy="3240000"/>
            </a:xfrm>
            <a:prstGeom prst="rect">
              <a:avLst/>
            </a:prstGeom>
          </p:spPr>
        </p:pic>
      </p:grpSp>
      <p:sp>
        <p:nvSpPr>
          <p:cNvPr id="7" name="CasellaDiTesto 6"/>
          <p:cNvSpPr txBox="1"/>
          <p:nvPr/>
        </p:nvSpPr>
        <p:spPr>
          <a:xfrm>
            <a:off x="341562" y="1337487"/>
            <a:ext cx="34552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+mn-lt"/>
              </a:rPr>
              <a:t>Calcola la frequenza relativa di ciascuna classe </a:t>
            </a:r>
            <a:endParaRPr lang="it-IT" sz="1800" b="0" dirty="0">
              <a:latin typeface="+mn-lt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409122" y="3583934"/>
            <a:ext cx="32660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800" b="0" dirty="0" smtClean="0">
                <a:latin typeface="+mn-lt"/>
              </a:rPr>
              <a:t>Calcola i seguenti valori di probabilità ipotizzando che Durata (sec) sia una variabile casuale discreta</a:t>
            </a:r>
          </a:p>
          <a:p>
            <a:pPr marL="285750" indent="-285750">
              <a:buFont typeface="Arial"/>
              <a:buChar char="•"/>
            </a:pPr>
            <a:r>
              <a:rPr lang="it-IT" sz="1800" b="0" dirty="0" err="1" smtClean="0">
                <a:latin typeface="+mn-lt"/>
              </a:rPr>
              <a:t>P</a:t>
            </a:r>
            <a:r>
              <a:rPr lang="it-IT" sz="1800" b="0" dirty="0" smtClean="0">
                <a:latin typeface="+mn-lt"/>
              </a:rPr>
              <a:t>(x ≤ 58)</a:t>
            </a:r>
          </a:p>
          <a:p>
            <a:pPr marL="285750" indent="-285750">
              <a:buFont typeface="Arial"/>
              <a:buChar char="•"/>
            </a:pPr>
            <a:r>
              <a:rPr lang="it-IT" sz="1800" b="0" dirty="0" err="1" smtClean="0">
                <a:latin typeface="+mn-lt"/>
              </a:rPr>
              <a:t>P</a:t>
            </a:r>
            <a:r>
              <a:rPr lang="it-IT" sz="1800" b="0" dirty="0" smtClean="0">
                <a:latin typeface="+mn-lt"/>
              </a:rPr>
              <a:t>(x &gt; 58)</a:t>
            </a:r>
          </a:p>
          <a:p>
            <a:pPr marL="285750" indent="-285750">
              <a:buFont typeface="Arial"/>
              <a:buChar char="•"/>
            </a:pPr>
            <a:r>
              <a:rPr lang="it-IT" sz="1800" b="0" dirty="0" err="1" smtClean="0">
                <a:latin typeface="+mn-lt"/>
              </a:rPr>
              <a:t>P</a:t>
            </a:r>
            <a:r>
              <a:rPr lang="it-IT" sz="1800" b="0" dirty="0" smtClean="0">
                <a:latin typeface="+mn-lt"/>
              </a:rPr>
              <a:t>(17</a:t>
            </a:r>
            <a:r>
              <a:rPr lang="it-IT" sz="1800" b="0" dirty="0" smtClean="0">
                <a:solidFill>
                  <a:srgbClr val="292934"/>
                </a:solidFill>
                <a:latin typeface="Arial"/>
              </a:rPr>
              <a:t>≤ x ≤58)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08846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Variabili Casuali continue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Diapositive tratte dal Capitolo #6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2834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14420"/>
            <a:ext cx="8229600" cy="813297"/>
          </a:xfrm>
        </p:spPr>
        <p:txBody>
          <a:bodyPr/>
          <a:lstStyle/>
          <a:p>
            <a:r>
              <a:rPr lang="it-IT" dirty="0" smtClean="0"/>
              <a:t>Variabili Casuali Continue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1515" y="4061466"/>
            <a:ext cx="8421320" cy="25055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000" b="1" dirty="0" smtClean="0">
                <a:ea typeface="ＭＳ Ｐゴシック" charset="0"/>
              </a:rPr>
              <a:t>Variabile Casuale Continua</a:t>
            </a:r>
          </a:p>
          <a:p>
            <a:pPr marL="273050" indent="-273050"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latin typeface="Verdana" charset="0"/>
                <a:ea typeface="ＭＳ Ｐゴシック" charset="0"/>
              </a:rPr>
              <a:t>L'altezza delle persone</a:t>
            </a:r>
          </a:p>
          <a:p>
            <a:pPr marL="273050" indent="-273050"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latin typeface="Verdana" charset="0"/>
                <a:ea typeface="ＭＳ Ｐゴシック" charset="0"/>
              </a:rPr>
              <a:t>Il tempo impiegato nel percorso da casa al lavoro</a:t>
            </a:r>
          </a:p>
          <a:p>
            <a:pPr marL="273050" indent="-273050"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latin typeface="Verdana" charset="0"/>
                <a:ea typeface="ＭＳ Ｐゴシック" charset="0"/>
              </a:rPr>
              <a:t>La quantità di latte in una confezione da un litro</a:t>
            </a:r>
          </a:p>
          <a:p>
            <a:pPr marL="273050" indent="-273050"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latin typeface="Verdana" charset="0"/>
                <a:ea typeface="ＭＳ Ｐゴシック" charset="0"/>
              </a:rPr>
              <a:t>Il peso dei pacchi spediti quotidianamente dall’ufficio postale</a:t>
            </a:r>
          </a:p>
          <a:p>
            <a:pPr marL="273050" indent="-273050"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latin typeface="Verdana" charset="0"/>
                <a:ea typeface="ＭＳ Ｐゴシック" charset="0"/>
              </a:rPr>
              <a:t>Il peso della pasta contenuta in una confezione da 500gr</a:t>
            </a:r>
          </a:p>
          <a:p>
            <a:pPr marL="273050" indent="-273050">
              <a:spcBef>
                <a:spcPts val="300"/>
              </a:spcBef>
              <a:buClrTx/>
              <a:buSzPct val="80000"/>
              <a:buFont typeface="Wingdings" charset="0"/>
              <a:buAutoNum type="arabicPeriod"/>
            </a:pPr>
            <a:r>
              <a:rPr lang="it-IT" sz="2000" dirty="0" smtClean="0">
                <a:latin typeface="Verdana" charset="0"/>
                <a:ea typeface="ＭＳ Ｐゴシック" charset="0"/>
              </a:rPr>
              <a:t>Il volume </a:t>
            </a:r>
            <a:r>
              <a:rPr lang="it-IT" sz="2000" dirty="0">
                <a:latin typeface="Verdana" charset="0"/>
                <a:ea typeface="ＭＳ Ｐゴシック" charset="0"/>
              </a:rPr>
              <a:t>di </a:t>
            </a:r>
            <a:r>
              <a:rPr lang="it-IT" sz="2000" dirty="0" smtClean="0">
                <a:latin typeface="Verdana" charset="0"/>
                <a:ea typeface="ＭＳ Ｐゴシック" charset="0"/>
              </a:rPr>
              <a:t>Coca-Cola contenuto </a:t>
            </a:r>
            <a:r>
              <a:rPr lang="it-IT" sz="2000" dirty="0">
                <a:latin typeface="Verdana" charset="0"/>
                <a:ea typeface="ＭＳ Ｐゴシック" charset="0"/>
              </a:rPr>
              <a:t>in una lattina 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416011" y="1105817"/>
            <a:ext cx="85063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spcBef>
                <a:spcPts val="600"/>
              </a:spcBef>
              <a:buSzPct val="85000"/>
              <a:buFont typeface="Wingdings" charset="2"/>
              <a:buChar char="q"/>
            </a:pPr>
            <a:r>
              <a:rPr lang="it-IT" b="0" dirty="0" smtClean="0">
                <a:latin typeface="+mn-lt"/>
              </a:rPr>
              <a:t>Una </a:t>
            </a:r>
            <a:r>
              <a:rPr lang="it-IT" i="1" u="sng" dirty="0" smtClean="0">
                <a:solidFill>
                  <a:schemeClr val="hlink"/>
                </a:solidFill>
                <a:latin typeface="+mn-lt"/>
              </a:rPr>
              <a:t>variabile</a:t>
            </a:r>
            <a:r>
              <a:rPr lang="it-IT" dirty="0" smtClean="0">
                <a:latin typeface="+mn-lt"/>
              </a:rPr>
              <a:t> </a:t>
            </a:r>
            <a:r>
              <a:rPr lang="it-IT" i="1" u="sng" dirty="0" smtClean="0">
                <a:solidFill>
                  <a:schemeClr val="hlink"/>
                </a:solidFill>
                <a:latin typeface="+mn-lt"/>
              </a:rPr>
              <a:t>casuale </a:t>
            </a:r>
            <a:r>
              <a:rPr lang="it-IT" b="0" dirty="0" smtClean="0">
                <a:latin typeface="+mn-lt"/>
              </a:rPr>
              <a:t>è una variabile il cui valore è determinato dal risultato di un esperimento casuale.</a:t>
            </a:r>
          </a:p>
          <a:p>
            <a:pPr marL="342900" indent="-342900">
              <a:spcBef>
                <a:spcPts val="600"/>
              </a:spcBef>
              <a:buSzPct val="85000"/>
              <a:buFont typeface="Wingdings" charset="2"/>
              <a:buChar char="q"/>
            </a:pPr>
            <a:r>
              <a:rPr lang="it-IT" b="0" dirty="0" smtClean="0">
                <a:latin typeface="+mn-lt"/>
              </a:rPr>
              <a:t>Una variabile casuale che può assumere tutti i valori che fanno parte di uno o più intervalli è detta</a:t>
            </a:r>
            <a:r>
              <a:rPr lang="it-IT" dirty="0" smtClean="0">
                <a:latin typeface="+mn-lt"/>
              </a:rPr>
              <a:t> </a:t>
            </a:r>
            <a:r>
              <a:rPr lang="it-IT" i="1" u="sng" dirty="0" smtClean="0">
                <a:solidFill>
                  <a:schemeClr val="hlink"/>
                </a:solidFill>
                <a:latin typeface="+mn-lt"/>
              </a:rPr>
              <a:t>variabile casuale continua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47402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0925" y="302499"/>
            <a:ext cx="8711016" cy="1211166"/>
          </a:xfrm>
        </p:spPr>
        <p:txBody>
          <a:bodyPr>
            <a:noAutofit/>
          </a:bodyPr>
          <a:lstStyle/>
          <a:p>
            <a:r>
              <a:rPr lang="it-IT" dirty="0" smtClean="0">
                <a:ea typeface="ＭＳ Ｐゴシック" charset="0"/>
              </a:rPr>
              <a:t>Distribuzione di Probabilità </a:t>
            </a:r>
            <a:r>
              <a:rPr lang="it-IT" dirty="0" smtClean="0">
                <a:ea typeface="ＭＳ Ｐゴシック" charset="0"/>
              </a:rPr>
              <a:t>di una variabile casuale continua 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46602" y="3757219"/>
            <a:ext cx="8257648" cy="2624531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5" lvl="1" indent="-365125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</a:pPr>
            <a:r>
              <a:rPr lang="it-IT" sz="2400" b="0" dirty="0" smtClean="0">
                <a:ea typeface="ＭＳ Ｐゴシック" charset="0"/>
              </a:rPr>
              <a:t>L’area sotto la distribuzione di probabilità di una variabile casuale continua è sempre uguale a1</a:t>
            </a:r>
          </a:p>
          <a:p>
            <a:pPr marL="365125" lvl="1" indent="-365125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</a:pPr>
            <a:r>
              <a:rPr lang="it-IT" sz="2400" b="0" dirty="0" smtClean="0">
                <a:ea typeface="ＭＳ Ｐゴシック" charset="0"/>
              </a:rPr>
              <a:t>L’area sotto la distribuzione di probabilità fra due punti qualsiasi [</a:t>
            </a:r>
            <a:r>
              <a:rPr lang="it-IT" sz="2400" b="0" i="1" dirty="0" smtClean="0">
                <a:latin typeface="Times New Roman"/>
                <a:ea typeface="ＭＳ Ｐゴシック" charset="0"/>
                <a:cs typeface="Times New Roman"/>
              </a:rPr>
              <a:t>a</a:t>
            </a:r>
            <a:r>
              <a:rPr lang="it-IT" sz="2400" b="0" dirty="0" smtClean="0">
                <a:ea typeface="ＭＳ Ｐゴシック" charset="0"/>
              </a:rPr>
              <a:t>, </a:t>
            </a:r>
            <a:r>
              <a:rPr lang="it-IT" sz="2400" b="0" i="1" dirty="0" smtClean="0">
                <a:latin typeface="Times New Roman"/>
                <a:ea typeface="ＭＳ Ｐゴシック" charset="0"/>
                <a:cs typeface="Times New Roman"/>
              </a:rPr>
              <a:t>b</a:t>
            </a:r>
            <a:r>
              <a:rPr lang="it-IT" sz="2400" b="0" dirty="0" smtClean="0">
                <a:ea typeface="ＭＳ Ｐゴシック" charset="0"/>
              </a:rPr>
              <a:t>] è un valore compreso fra 0 e 1</a:t>
            </a:r>
          </a:p>
          <a:p>
            <a:pPr marL="365125" lvl="1" indent="-365125">
              <a:spcBef>
                <a:spcPts val="600"/>
              </a:spcBef>
              <a:spcAft>
                <a:spcPts val="600"/>
              </a:spcAft>
              <a:buClrTx/>
              <a:buSzPct val="100000"/>
              <a:buFont typeface="+mj-lt"/>
              <a:buAutoNum type="arabicPeriod"/>
            </a:pPr>
            <a:r>
              <a:rPr lang="it-IT" sz="2400" b="0" dirty="0" smtClean="0">
                <a:ea typeface="ＭＳ Ｐゴシック" charset="0"/>
              </a:rPr>
              <a:t>L’area sotto la distribuzione di probabilità compresa fra i punti [</a:t>
            </a:r>
            <a:r>
              <a:rPr lang="it-IT" sz="2400" b="0" dirty="0" smtClean="0">
                <a:latin typeface="Times New Roman"/>
                <a:ea typeface="ＭＳ Ｐゴシック" charset="0"/>
                <a:cs typeface="Times New Roman"/>
              </a:rPr>
              <a:t>a</a:t>
            </a:r>
            <a:r>
              <a:rPr lang="it-IT" sz="2400" b="0" dirty="0" smtClean="0">
                <a:ea typeface="ＭＳ Ｐゴシック" charset="0"/>
              </a:rPr>
              <a:t>, </a:t>
            </a:r>
            <a:r>
              <a:rPr lang="it-IT" sz="2400" b="0" dirty="0" smtClean="0">
                <a:latin typeface="Times New Roman"/>
                <a:ea typeface="ＭＳ Ｐゴシック" charset="0"/>
                <a:cs typeface="Times New Roman"/>
              </a:rPr>
              <a:t>a</a:t>
            </a:r>
            <a:r>
              <a:rPr lang="it-IT" sz="2400" b="0" dirty="0" smtClean="0">
                <a:ea typeface="ＭＳ Ｐゴシック" charset="0"/>
              </a:rPr>
              <a:t>] è uguale a zero</a:t>
            </a:r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312" y="1700516"/>
            <a:ext cx="3959998" cy="188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55" y="1696683"/>
            <a:ext cx="3959989" cy="188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986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0925" y="302499"/>
            <a:ext cx="8711016" cy="1211166"/>
          </a:xfrm>
        </p:spPr>
        <p:txBody>
          <a:bodyPr>
            <a:noAutofit/>
          </a:bodyPr>
          <a:lstStyle/>
          <a:p>
            <a:r>
              <a:rPr lang="it-IT" dirty="0" smtClean="0">
                <a:ea typeface="ＭＳ Ｐゴシック" charset="0"/>
              </a:rPr>
              <a:t>Distribuzione di Probabilità Continua </a:t>
            </a:r>
            <a:br>
              <a:rPr lang="it-IT" dirty="0" smtClean="0">
                <a:ea typeface="ＭＳ Ｐゴシック" charset="0"/>
              </a:rPr>
            </a:br>
            <a:r>
              <a:rPr lang="it-IT" dirty="0" smtClean="0">
                <a:ea typeface="ＭＳ Ｐゴシック" charset="0"/>
              </a:rPr>
              <a:t>Proprietà</a:t>
            </a:r>
            <a:endParaRPr lang="it-IT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312" y="1700516"/>
            <a:ext cx="3959998" cy="188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55" y="1696683"/>
            <a:ext cx="3959989" cy="188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625475" y="4016891"/>
            <a:ext cx="7645400" cy="179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marL="342900" indent="-342900">
              <a:spcAft>
                <a:spcPct val="20000"/>
              </a:spcAft>
              <a:buFont typeface="Arial"/>
              <a:buChar char="•"/>
            </a:pP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</a:rPr>
              <a:t>P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(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b="0" baseline="-25000" smtClean="0">
                <a:solidFill>
                  <a:srgbClr val="292934"/>
                </a:solidFill>
                <a:latin typeface="Times New Roman"/>
                <a:cs typeface="Times New Roman"/>
              </a:rPr>
              <a:t>min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 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x 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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b="0" baseline="-25000" smtClean="0">
                <a:solidFill>
                  <a:srgbClr val="292934"/>
                </a:solidFill>
                <a:latin typeface="Times New Roman"/>
                <a:cs typeface="Times New Roman"/>
              </a:rPr>
              <a:t>max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)  = 1</a:t>
            </a:r>
            <a:endParaRPr lang="it-IT" b="0" i="1" smtClean="0">
              <a:solidFill>
                <a:srgbClr val="292934"/>
              </a:solidFill>
              <a:latin typeface="Times New Roman"/>
              <a:cs typeface="Times New Roman"/>
            </a:endParaRPr>
          </a:p>
          <a:p>
            <a:pPr marL="342900" indent="-342900">
              <a:spcAft>
                <a:spcPct val="20000"/>
              </a:spcAft>
              <a:buFont typeface="Arial"/>
              <a:buChar char="•"/>
            </a:pP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P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</a:rPr>
              <a:t>(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a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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x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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</a:rPr>
              <a:t>b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</a:rPr>
              <a:t>) &lt;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1, 			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per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b="0" baseline="-25000" smtClean="0">
                <a:solidFill>
                  <a:srgbClr val="292934"/>
                </a:solidFill>
                <a:latin typeface="Times New Roman"/>
                <a:cs typeface="Times New Roman"/>
              </a:rPr>
              <a:t>min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≠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a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e b ≠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b="0" baseline="-25000" smtClean="0">
                <a:solidFill>
                  <a:srgbClr val="292934"/>
                </a:solidFill>
                <a:latin typeface="Times New Roman"/>
                <a:cs typeface="Times New Roman"/>
              </a:rPr>
              <a:t>max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	</a:t>
            </a:r>
            <a:endParaRPr lang="it-IT" b="0">
              <a:solidFill>
                <a:srgbClr val="292934"/>
              </a:solidFill>
              <a:latin typeface="Times New Roman"/>
              <a:cs typeface="Times New Roman"/>
            </a:endParaRPr>
          </a:p>
          <a:p>
            <a:pPr marL="342900" indent="-342900">
              <a:spcAft>
                <a:spcPct val="20000"/>
              </a:spcAft>
              <a:buFont typeface="Arial"/>
              <a:buChar char="•"/>
            </a:pP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</a:rPr>
              <a:t>P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</a:rPr>
              <a:t>(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= 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a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</a:rPr>
              <a:t>) = 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</a:rPr>
              <a:t>P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</a:rPr>
              <a:t>(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= </a:t>
            </a:r>
            <a:r>
              <a:rPr lang="it-IT" b="0" i="1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b</a:t>
            </a:r>
            <a:r>
              <a:rPr lang="it-IT" b="0">
                <a:solidFill>
                  <a:srgbClr val="292934"/>
                </a:solidFill>
                <a:latin typeface="Times New Roman"/>
                <a:cs typeface="Times New Roman"/>
              </a:rPr>
              <a:t>) = 0</a:t>
            </a:r>
          </a:p>
          <a:p>
            <a:pPr marL="342900" indent="-342900">
              <a:spcAft>
                <a:spcPct val="20000"/>
              </a:spcAft>
              <a:buFont typeface="Arial"/>
              <a:buChar char="•"/>
            </a:pP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P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(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a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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x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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 b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) =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P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(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a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&lt; 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x  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  <a:sym typeface="Symbol" charset="0"/>
              </a:rPr>
              <a:t>&lt;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b="0" i="1" smtClean="0">
                <a:solidFill>
                  <a:srgbClr val="292934"/>
                </a:solidFill>
                <a:latin typeface="Times New Roman"/>
                <a:cs typeface="Times New Roman"/>
              </a:rPr>
              <a:t>b</a:t>
            </a:r>
            <a:r>
              <a:rPr lang="it-IT" b="0" smtClean="0">
                <a:solidFill>
                  <a:srgbClr val="292934"/>
                </a:solidFill>
                <a:latin typeface="Times New Roman"/>
                <a:cs typeface="Times New Roman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6524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14350" y="209550"/>
            <a:ext cx="7772400" cy="951014"/>
          </a:xfrm>
        </p:spPr>
        <p:txBody>
          <a:bodyPr>
            <a:normAutofit/>
          </a:bodyPr>
          <a:lstStyle/>
          <a:p>
            <a:pPr eaLnBrk="1" hangingPunct="1"/>
            <a:r>
              <a:rPr lang="it-IT" sz="4400" b="0" dirty="0" smtClean="0">
                <a:latin typeface="Tahoma" charset="0"/>
              </a:rPr>
              <a:t>Probabilità</a:t>
            </a:r>
            <a:r>
              <a:rPr lang="it-IT" sz="4400" dirty="0">
                <a:latin typeface="Tahoma" charset="0"/>
              </a:rPr>
              <a:t> </a:t>
            </a:r>
            <a:r>
              <a:rPr lang="it-IT" sz="4400" dirty="0" smtClean="0">
                <a:latin typeface="Tahoma" charset="0"/>
              </a:rPr>
              <a:t>Teorica</a:t>
            </a:r>
            <a:endParaRPr lang="it-IT" sz="2800" b="0" dirty="0">
              <a:latin typeface="Tahoma" charset="0"/>
            </a:endParaRPr>
          </a:p>
        </p:txBody>
      </p:sp>
      <p:sp>
        <p:nvSpPr>
          <p:cNvPr id="41991" name="Text Box 1066"/>
          <p:cNvSpPr txBox="1">
            <a:spLocks noChangeArrowheads="1"/>
          </p:cNvSpPr>
          <p:nvPr/>
        </p:nvSpPr>
        <p:spPr bwMode="auto">
          <a:xfrm>
            <a:off x="284638" y="4526944"/>
            <a:ext cx="8567262" cy="182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177800" indent="-1778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indent="-3175" algn="just" eaLnBrk="1" hangingPunct="1">
              <a:lnSpc>
                <a:spcPct val="120000"/>
              </a:lnSpc>
              <a:spcBef>
                <a:spcPts val="600"/>
              </a:spcBef>
            </a:pPr>
            <a:r>
              <a:rPr lang="it-IT" sz="1800" i="1" dirty="0">
                <a:solidFill>
                  <a:srgbClr val="292934"/>
                </a:solidFill>
                <a:latin typeface="+mn-lt"/>
              </a:rPr>
              <a:t>Esempi. </a:t>
            </a:r>
          </a:p>
          <a:p>
            <a:pPr marL="285750" indent="-285750" algn="just" eaLnBrk="1" hangingPunct="1">
              <a:lnSpc>
                <a:spcPct val="120000"/>
              </a:lnSpc>
              <a:spcBef>
                <a:spcPts val="600"/>
              </a:spcBef>
              <a:buFont typeface="Lucida Grande"/>
              <a:buChar char="-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Dado a 6 facce : </a:t>
            </a:r>
            <a:r>
              <a:rPr lang="it-IT" sz="1600" b="0" i="1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(1) = ______;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(2 o 3) =_______; </a:t>
            </a:r>
            <a:r>
              <a:rPr lang="it-IT" sz="1600" b="0" i="1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(4 o 5 o 6) = ______.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 </a:t>
            </a:r>
          </a:p>
          <a:p>
            <a:pPr marL="285750" indent="-285750" algn="just" eaLnBrk="1" hangingPunct="1">
              <a:lnSpc>
                <a:spcPct val="120000"/>
              </a:lnSpc>
              <a:spcBef>
                <a:spcPts val="600"/>
              </a:spcBef>
              <a:buFont typeface="Lucida Grande"/>
              <a:buChar char="-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40 donne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e 60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uomini soci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di un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circolo; estrazione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casuale 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di un socio di sesso femminile: </a:t>
            </a:r>
            <a:r>
              <a:rPr lang="it-IT" sz="1600" b="0" i="1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(D) =______; 1 -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(D) =_______.       . </a:t>
            </a:r>
            <a:endParaRPr lang="it-IT" sz="1600" b="0" dirty="0">
              <a:solidFill>
                <a:srgbClr val="292934"/>
              </a:solidFill>
              <a:latin typeface="+mn-lt"/>
              <a:cs typeface="Times New Roman" charset="0"/>
            </a:endParaRPr>
          </a:p>
          <a:p>
            <a:pPr marL="285750" indent="-285750" algn="just" eaLnBrk="1" hangingPunct="1">
              <a:lnSpc>
                <a:spcPct val="120000"/>
              </a:lnSpc>
              <a:spcBef>
                <a:spcPts val="600"/>
              </a:spcBef>
              <a:buFont typeface="Lucida Grande"/>
              <a:buChar char="-"/>
            </a:pP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Classe di 24 studenti,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16 di questi alla 1° interrogazione: </a:t>
            </a:r>
            <a:r>
              <a:rPr lang="it-IT" sz="1600" b="0" dirty="0" err="1" smtClean="0">
                <a:solidFill>
                  <a:srgbClr val="292934"/>
                </a:solidFill>
                <a:latin typeface="+mn-lt"/>
                <a:cs typeface="Times New Roman" charset="0"/>
              </a:rPr>
              <a:t>P</a:t>
            </a:r>
            <a:r>
              <a:rPr lang="it-IT" sz="1600" b="0" dirty="0" smtClean="0">
                <a:solidFill>
                  <a:srgbClr val="292934"/>
                </a:solidFill>
                <a:latin typeface="+mn-lt"/>
                <a:cs typeface="Times New Roman" charset="0"/>
              </a:rPr>
              <a:t>(essere scelto)=________  </a:t>
            </a:r>
            <a:r>
              <a:rPr lang="it-IT" sz="1600" b="0" dirty="0">
                <a:solidFill>
                  <a:srgbClr val="292934"/>
                </a:solidFill>
                <a:latin typeface="+mn-lt"/>
                <a:cs typeface="Times New Roman" charset="0"/>
              </a:rPr>
              <a:t>; 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618301" y="1240634"/>
            <a:ext cx="8274050" cy="3185970"/>
            <a:chOff x="563563" y="1240634"/>
            <a:chExt cx="8274050" cy="3185970"/>
          </a:xfrm>
        </p:grpSpPr>
        <p:sp>
          <p:nvSpPr>
            <p:cNvPr id="41986" name="Text Box 1027"/>
            <p:cNvSpPr txBox="1">
              <a:spLocks noChangeArrowheads="1"/>
            </p:cNvSpPr>
            <p:nvPr/>
          </p:nvSpPr>
          <p:spPr bwMode="auto">
            <a:xfrm>
              <a:off x="584200" y="4059892"/>
              <a:ext cx="8253413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Lancio di un dado onesto a 4 facce: </a:t>
              </a:r>
              <a:r>
                <a:rPr lang="it-IT" sz="1800" b="0" i="1" dirty="0" err="1">
                  <a:solidFill>
                    <a:srgbClr val="292934"/>
                  </a:solidFill>
                  <a:latin typeface="+mn-lt"/>
                </a:rPr>
                <a:t>P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(</a:t>
              </a:r>
              <a:r>
                <a:rPr lang="it-IT" sz="1800" b="0" i="1" dirty="0">
                  <a:solidFill>
                    <a:srgbClr val="292934"/>
                  </a:solidFill>
                  <a:latin typeface="+mn-lt"/>
                </a:rPr>
                <a:t>E</a:t>
              </a:r>
              <a:r>
                <a:rPr lang="it-IT" sz="1800" b="0" baseline="-25000" dirty="0">
                  <a:solidFill>
                    <a:srgbClr val="292934"/>
                  </a:solidFill>
                  <a:latin typeface="+mn-lt"/>
                </a:rPr>
                <a:t>i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)=1/4 ; </a:t>
              </a:r>
              <a:r>
                <a:rPr lang="it-IT" sz="1800" b="0" i="1" dirty="0" err="1">
                  <a:solidFill>
                    <a:srgbClr val="292934"/>
                  </a:solidFill>
                  <a:latin typeface="+mn-lt"/>
                </a:rPr>
                <a:t>P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(</a:t>
              </a:r>
              <a:r>
                <a:rPr lang="it-IT" sz="1800" b="0" i="1" dirty="0">
                  <a:solidFill>
                    <a:srgbClr val="292934"/>
                  </a:solidFill>
                  <a:latin typeface="+mn-lt"/>
                </a:rPr>
                <a:t>pari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) = </a:t>
              </a:r>
              <a:r>
                <a:rPr lang="it-IT" sz="1800" b="0" i="1" dirty="0" err="1">
                  <a:solidFill>
                    <a:srgbClr val="292934"/>
                  </a:solidFill>
                  <a:latin typeface="+mn-lt"/>
                </a:rPr>
                <a:t>P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(</a:t>
              </a:r>
              <a:r>
                <a:rPr lang="it-IT" sz="1800" b="0" i="1" dirty="0">
                  <a:solidFill>
                    <a:srgbClr val="292934"/>
                  </a:solidFill>
                  <a:latin typeface="+mn-lt"/>
                </a:rPr>
                <a:t>dispari</a:t>
              </a:r>
              <a:r>
                <a:rPr lang="it-IT" sz="1800" b="0" dirty="0">
                  <a:solidFill>
                    <a:srgbClr val="292934"/>
                  </a:solidFill>
                  <a:latin typeface="+mn-lt"/>
                </a:rPr>
                <a:t>) = 1/2 </a:t>
              </a:r>
            </a:p>
          </p:txBody>
        </p:sp>
        <p:sp>
          <p:nvSpPr>
            <p:cNvPr id="41987" name="Text Box 1030"/>
            <p:cNvSpPr txBox="1">
              <a:spLocks noChangeArrowheads="1"/>
            </p:cNvSpPr>
            <p:nvPr/>
          </p:nvSpPr>
          <p:spPr bwMode="auto">
            <a:xfrm>
              <a:off x="563563" y="1240634"/>
              <a:ext cx="8274050" cy="641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b="0" dirty="0" smtClean="0">
                  <a:solidFill>
                    <a:srgbClr val="292934"/>
                  </a:solidFill>
                  <a:latin typeface="Tahoma" charset="0"/>
                </a:rPr>
                <a:t>Due </a:t>
              </a:r>
              <a:r>
                <a:rPr lang="it-IT" sz="1800" b="0" dirty="0">
                  <a:solidFill>
                    <a:srgbClr val="292934"/>
                  </a:solidFill>
                  <a:latin typeface="Tahoma" charset="0"/>
                </a:rPr>
                <a:t>o più eventi che hanno la medesima probabilità di verificarsi sono detti </a:t>
              </a:r>
              <a:r>
                <a:rPr lang="it-IT" sz="1800" i="1" u="sng" dirty="0">
                  <a:solidFill>
                    <a:srgbClr val="0000FF"/>
                  </a:solidFill>
                  <a:latin typeface="Tahoma" charset="0"/>
                </a:rPr>
                <a:t>equiprobabili</a:t>
              </a:r>
              <a:r>
                <a:rPr lang="it-IT" sz="1800" b="0" dirty="0">
                  <a:solidFill>
                    <a:srgbClr val="292934"/>
                  </a:solidFill>
                  <a:latin typeface="Tahoma" charset="0"/>
                </a:rPr>
                <a:t>.</a:t>
              </a:r>
            </a:p>
          </p:txBody>
        </p:sp>
        <p:grpSp>
          <p:nvGrpSpPr>
            <p:cNvPr id="41989" name="Group 1051"/>
            <p:cNvGrpSpPr>
              <a:grpSpLocks/>
            </p:cNvGrpSpPr>
            <p:nvPr/>
          </p:nvGrpSpPr>
          <p:grpSpPr bwMode="auto">
            <a:xfrm>
              <a:off x="4065835" y="3085868"/>
              <a:ext cx="3276600" cy="598488"/>
              <a:chOff x="1655" y="3220"/>
              <a:chExt cx="2064" cy="377"/>
            </a:xfrm>
          </p:grpSpPr>
          <p:sp>
            <p:nvSpPr>
              <p:cNvPr id="42002" name="Rectangle 1037"/>
              <p:cNvSpPr>
                <a:spLocks noChangeArrowheads="1"/>
              </p:cNvSpPr>
              <p:nvPr/>
            </p:nvSpPr>
            <p:spPr bwMode="auto">
              <a:xfrm>
                <a:off x="1748" y="3247"/>
                <a:ext cx="65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b="0">
                    <a:solidFill>
                      <a:srgbClr val="292934"/>
                    </a:solidFill>
                    <a:latin typeface="Symbol" charset="0"/>
                  </a:rPr>
                  <a:t>(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3" name="Rectangle 1038"/>
              <p:cNvSpPr>
                <a:spLocks noChangeArrowheads="1"/>
              </p:cNvSpPr>
              <p:nvPr/>
            </p:nvSpPr>
            <p:spPr bwMode="auto">
              <a:xfrm>
                <a:off x="1896" y="3247"/>
                <a:ext cx="65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b="0">
                    <a:solidFill>
                      <a:srgbClr val="292934"/>
                    </a:solidFill>
                    <a:latin typeface="Symbol" charset="0"/>
                  </a:rPr>
                  <a:t>)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4" name="Line 1039"/>
              <p:cNvSpPr>
                <a:spLocks noChangeShapeType="1"/>
              </p:cNvSpPr>
              <p:nvPr/>
            </p:nvSpPr>
            <p:spPr bwMode="auto">
              <a:xfrm>
                <a:off x="2081" y="3403"/>
                <a:ext cx="1638" cy="1"/>
              </a:xfrm>
              <a:prstGeom prst="line">
                <a:avLst/>
              </a:prstGeom>
              <a:noFill/>
              <a:ln w="19050">
                <a:solidFill>
                  <a:srgbClr val="292934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5" name="Rectangle 1043"/>
              <p:cNvSpPr>
                <a:spLocks noChangeArrowheads="1"/>
              </p:cNvSpPr>
              <p:nvPr/>
            </p:nvSpPr>
            <p:spPr bwMode="auto">
              <a:xfrm>
                <a:off x="2098" y="3424"/>
                <a:ext cx="159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 dirty="0">
                    <a:solidFill>
                      <a:srgbClr val="292934"/>
                    </a:solidFill>
                  </a:rPr>
                  <a:t>Numero Totale degli Eventi</a:t>
                </a:r>
                <a:endParaRPr lang="it-IT" sz="2800" b="0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6" name="Rectangle 1046"/>
              <p:cNvSpPr>
                <a:spLocks noChangeArrowheads="1"/>
              </p:cNvSpPr>
              <p:nvPr/>
            </p:nvSpPr>
            <p:spPr bwMode="auto">
              <a:xfrm>
                <a:off x="2323" y="3220"/>
                <a:ext cx="115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 dirty="0">
                    <a:solidFill>
                      <a:srgbClr val="292934"/>
                    </a:solidFill>
                  </a:rPr>
                  <a:t>Numero di Eventi A</a:t>
                </a:r>
                <a:endParaRPr lang="it-IT" sz="2800" b="0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7" name="Rectangle 1047"/>
              <p:cNvSpPr>
                <a:spLocks noChangeArrowheads="1"/>
              </p:cNvSpPr>
              <p:nvPr/>
            </p:nvSpPr>
            <p:spPr bwMode="auto">
              <a:xfrm>
                <a:off x="1805" y="3311"/>
                <a:ext cx="10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 dirty="0">
                    <a:solidFill>
                      <a:srgbClr val="292934"/>
                    </a:solidFill>
                  </a:rPr>
                  <a:t>A</a:t>
                </a:r>
                <a:endParaRPr lang="it-IT" sz="2800" b="0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8" name="Rectangle 1048"/>
              <p:cNvSpPr>
                <a:spLocks noChangeArrowheads="1"/>
              </p:cNvSpPr>
              <p:nvPr/>
            </p:nvSpPr>
            <p:spPr bwMode="auto">
              <a:xfrm>
                <a:off x="1655" y="3311"/>
                <a:ext cx="10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>
                    <a:solidFill>
                      <a:srgbClr val="292934"/>
                    </a:solidFill>
                  </a:rPr>
                  <a:t>P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9" name="Rectangle 1049"/>
              <p:cNvSpPr>
                <a:spLocks noChangeArrowheads="1"/>
              </p:cNvSpPr>
              <p:nvPr/>
            </p:nvSpPr>
            <p:spPr bwMode="auto">
              <a:xfrm>
                <a:off x="1965" y="3294"/>
                <a:ext cx="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>
                    <a:solidFill>
                      <a:srgbClr val="292934"/>
                    </a:solidFill>
                    <a:latin typeface="Symbol" charset="0"/>
                  </a:rPr>
                  <a:t>=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</p:grpSp>
        <p:grpSp>
          <p:nvGrpSpPr>
            <p:cNvPr id="41990" name="Group 1065"/>
            <p:cNvGrpSpPr>
              <a:grpSpLocks/>
            </p:cNvGrpSpPr>
            <p:nvPr/>
          </p:nvGrpSpPr>
          <p:grpSpPr bwMode="auto">
            <a:xfrm>
              <a:off x="3961060" y="2088918"/>
              <a:ext cx="3381375" cy="682625"/>
              <a:chOff x="1821" y="2250"/>
              <a:chExt cx="2130" cy="430"/>
            </a:xfrm>
          </p:grpSpPr>
          <p:sp>
            <p:nvSpPr>
              <p:cNvPr id="41993" name="Rectangle 1050"/>
              <p:cNvSpPr>
                <a:spLocks noChangeArrowheads="1"/>
              </p:cNvSpPr>
              <p:nvPr/>
            </p:nvSpPr>
            <p:spPr bwMode="auto">
              <a:xfrm>
                <a:off x="2340" y="2507"/>
                <a:ext cx="1596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 dirty="0">
                    <a:solidFill>
                      <a:srgbClr val="292934"/>
                    </a:solidFill>
                  </a:rPr>
                  <a:t>Numero Totale degli Eventi</a:t>
                </a:r>
                <a:endParaRPr lang="it-IT" sz="2800" b="0" dirty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1994" name="Rectangle 1053"/>
              <p:cNvSpPr>
                <a:spLocks noChangeArrowheads="1"/>
              </p:cNvSpPr>
              <p:nvPr/>
            </p:nvSpPr>
            <p:spPr bwMode="auto">
              <a:xfrm>
                <a:off x="1914" y="2277"/>
                <a:ext cx="65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b="0">
                    <a:solidFill>
                      <a:srgbClr val="292934"/>
                    </a:solidFill>
                    <a:latin typeface="Symbol" charset="0"/>
                  </a:rPr>
                  <a:t>(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1995" name="Rectangle 1054"/>
              <p:cNvSpPr>
                <a:spLocks noChangeArrowheads="1"/>
              </p:cNvSpPr>
              <p:nvPr/>
            </p:nvSpPr>
            <p:spPr bwMode="auto">
              <a:xfrm>
                <a:off x="2108" y="2277"/>
                <a:ext cx="65" cy="23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b="0">
                    <a:solidFill>
                      <a:srgbClr val="292934"/>
                    </a:solidFill>
                    <a:latin typeface="Symbol" charset="0"/>
                  </a:rPr>
                  <a:t>)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1996" name="Line 1055"/>
              <p:cNvSpPr>
                <a:spLocks noChangeShapeType="1"/>
              </p:cNvSpPr>
              <p:nvPr/>
            </p:nvSpPr>
            <p:spPr bwMode="auto">
              <a:xfrm>
                <a:off x="2302" y="2433"/>
                <a:ext cx="1649" cy="1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it-IT">
                  <a:solidFill>
                    <a:srgbClr val="292934"/>
                  </a:solidFill>
                </a:endParaRPr>
              </a:p>
            </p:txBody>
          </p:sp>
          <p:sp>
            <p:nvSpPr>
              <p:cNvPr id="41997" name="Rectangle 1060"/>
              <p:cNvSpPr>
                <a:spLocks noChangeArrowheads="1"/>
              </p:cNvSpPr>
              <p:nvPr/>
            </p:nvSpPr>
            <p:spPr bwMode="auto">
              <a:xfrm>
                <a:off x="1964" y="2341"/>
                <a:ext cx="109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>
                    <a:solidFill>
                      <a:srgbClr val="292934"/>
                    </a:solidFill>
                  </a:rPr>
                  <a:t>E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1998" name="Rectangle 1061"/>
              <p:cNvSpPr>
                <a:spLocks noChangeArrowheads="1"/>
              </p:cNvSpPr>
              <p:nvPr/>
            </p:nvSpPr>
            <p:spPr bwMode="auto">
              <a:xfrm>
                <a:off x="1821" y="2341"/>
                <a:ext cx="101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 i="1">
                    <a:solidFill>
                      <a:srgbClr val="292934"/>
                    </a:solidFill>
                  </a:rPr>
                  <a:t>P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1999" name="Rectangle 1062"/>
              <p:cNvSpPr>
                <a:spLocks noChangeArrowheads="1"/>
              </p:cNvSpPr>
              <p:nvPr/>
            </p:nvSpPr>
            <p:spPr bwMode="auto">
              <a:xfrm>
                <a:off x="2056" y="2431"/>
                <a:ext cx="32" cy="1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100" b="0" i="1">
                    <a:solidFill>
                      <a:srgbClr val="292934"/>
                    </a:solidFill>
                  </a:rPr>
                  <a:t>i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0" name="Rectangle 1063"/>
              <p:cNvSpPr>
                <a:spLocks noChangeArrowheads="1"/>
              </p:cNvSpPr>
              <p:nvPr/>
            </p:nvSpPr>
            <p:spPr bwMode="auto">
              <a:xfrm>
                <a:off x="3090" y="2250"/>
                <a:ext cx="7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>
                    <a:solidFill>
                      <a:srgbClr val="292934"/>
                    </a:solidFill>
                  </a:rPr>
                  <a:t>1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  <p:sp>
            <p:nvSpPr>
              <p:cNvPr id="42001" name="Rectangle 1064"/>
              <p:cNvSpPr>
                <a:spLocks noChangeArrowheads="1"/>
              </p:cNvSpPr>
              <p:nvPr/>
            </p:nvSpPr>
            <p:spPr bwMode="auto">
              <a:xfrm>
                <a:off x="2182" y="2325"/>
                <a:ext cx="8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r>
                  <a:rPr lang="it-IT" sz="1800" b="0">
                    <a:solidFill>
                      <a:srgbClr val="292934"/>
                    </a:solidFill>
                    <a:latin typeface="Symbol" charset="0"/>
                  </a:rPr>
                  <a:t>=</a:t>
                </a:r>
                <a:endParaRPr lang="it-IT" sz="2800" b="0">
                  <a:solidFill>
                    <a:srgbClr val="292934"/>
                  </a:solidFill>
                </a:endParaRPr>
              </a:p>
            </p:txBody>
          </p:sp>
        </p:grpSp>
        <p:sp>
          <p:nvSpPr>
            <p:cNvPr id="2" name="CasellaDiTesto 1"/>
            <p:cNvSpPr txBox="1"/>
            <p:nvPr/>
          </p:nvSpPr>
          <p:spPr>
            <a:xfrm>
              <a:off x="1532696" y="2200690"/>
              <a:ext cx="28799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0" i="1" dirty="0" smtClean="0">
                  <a:latin typeface="+mn-lt"/>
                </a:rPr>
                <a:t>Evento singolo</a:t>
              </a:r>
              <a:r>
                <a:rPr lang="it-IT" sz="2000" b="0" dirty="0" smtClean="0">
                  <a:latin typeface="+mn-lt"/>
                </a:rPr>
                <a:t>:</a:t>
              </a:r>
              <a:endParaRPr lang="it-IT" sz="2000" b="0" dirty="0">
                <a:latin typeface="+mn-lt"/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1532696" y="3207089"/>
              <a:ext cx="287999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0" i="1" dirty="0" smtClean="0">
                  <a:latin typeface="+mn-lt"/>
                </a:rPr>
                <a:t>Evento composto</a:t>
              </a:r>
              <a:r>
                <a:rPr lang="it-IT" sz="2000" b="0" dirty="0" smtClean="0">
                  <a:latin typeface="+mn-lt"/>
                </a:rPr>
                <a:t>:</a:t>
              </a:r>
              <a:endParaRPr lang="it-IT" sz="2000" b="0" dirty="0"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5450" y="392210"/>
            <a:ext cx="8229600" cy="990600"/>
          </a:xfrm>
        </p:spPr>
        <p:txBody>
          <a:bodyPr>
            <a:noAutofit/>
          </a:bodyPr>
          <a:lstStyle/>
          <a:p>
            <a:r>
              <a:rPr lang="it-IT" dirty="0">
                <a:ea typeface="ＭＳ Ｐゴシック" charset="0"/>
              </a:rPr>
              <a:t>Distribuzione di Probabilità Continua </a:t>
            </a:r>
            <a:br>
              <a:rPr lang="it-IT" dirty="0">
                <a:ea typeface="ＭＳ Ｐゴシック" charset="0"/>
              </a:rPr>
            </a:br>
            <a:r>
              <a:rPr lang="it-IT" dirty="0">
                <a:ea typeface="ＭＳ Ｐゴシック" charset="0"/>
              </a:rPr>
              <a:t>Proprietà</a:t>
            </a:r>
            <a:endParaRPr lang="en-US" sz="4400" dirty="0">
              <a:solidFill>
                <a:schemeClr val="accent2"/>
              </a:solidFill>
              <a:latin typeface="Garamond" charset="0"/>
              <a:ea typeface="ＭＳ Ｐゴシック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80858" y="1352878"/>
            <a:ext cx="8437808" cy="5262659"/>
            <a:chOff x="480858" y="1352878"/>
            <a:chExt cx="8437808" cy="5262659"/>
          </a:xfrm>
        </p:grpSpPr>
        <p:pic>
          <p:nvPicPr>
            <p:cNvPr id="33796" name="Picture 7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8161"/>
            <a:stretch/>
          </p:blipFill>
          <p:spPr bwMode="auto">
            <a:xfrm>
              <a:off x="5318666" y="1352878"/>
              <a:ext cx="3600000" cy="180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6899"/>
            <a:stretch/>
          </p:blipFill>
          <p:spPr bwMode="auto">
            <a:xfrm>
              <a:off x="5318666" y="3049831"/>
              <a:ext cx="3600000" cy="182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7317"/>
            <a:stretch/>
          </p:blipFill>
          <p:spPr bwMode="auto">
            <a:xfrm>
              <a:off x="5318666" y="4796037"/>
              <a:ext cx="3600000" cy="181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12"/>
            <p:cNvSpPr>
              <a:spLocks noChangeArrowheads="1"/>
            </p:cNvSpPr>
            <p:nvPr/>
          </p:nvSpPr>
          <p:spPr bwMode="auto">
            <a:xfrm>
              <a:off x="2241764" y="2403287"/>
              <a:ext cx="287998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pPr marL="342900" indent="-342900" algn="r">
                <a:spcAft>
                  <a:spcPct val="20000"/>
                </a:spcAft>
                <a:buFont typeface="Arial"/>
                <a:buChar char="•"/>
              </a:pPr>
              <a:r>
                <a:rPr lang="it-IT" b="0" i="1" dirty="0" err="1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P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(65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 </a:t>
              </a:r>
              <a:r>
                <a:rPr lang="it-IT" b="0" i="1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x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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 68) </a:t>
              </a: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2106123" y="3968239"/>
              <a:ext cx="28800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pPr marL="342900" indent="-342900" algn="r">
                <a:spcAft>
                  <a:spcPct val="20000"/>
                </a:spcAft>
                <a:buFont typeface="Arial"/>
                <a:buChar char="•"/>
              </a:pPr>
              <a:r>
                <a:rPr lang="it-IT" b="0" i="1" dirty="0" err="1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P</a:t>
              </a:r>
              <a:r>
                <a:rPr lang="it-IT" b="0" dirty="0">
                  <a:solidFill>
                    <a:srgbClr val="292934"/>
                  </a:solidFill>
                  <a:latin typeface="Times New Roman"/>
                  <a:cs typeface="Times New Roman"/>
                </a:rPr>
                <a:t>(</a:t>
              </a:r>
              <a:r>
                <a:rPr lang="it-IT" b="0" i="1" dirty="0">
                  <a:solidFill>
                    <a:srgbClr val="292934"/>
                  </a:solidFill>
                  <a:latin typeface="Times New Roman"/>
                  <a:cs typeface="Times New Roman"/>
                </a:rPr>
                <a:t>x </a:t>
              </a:r>
              <a:r>
                <a:rPr lang="it-IT" b="0" dirty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=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67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) = 0</a:t>
              </a:r>
            </a:p>
          </p:txBody>
        </p:sp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480858" y="5629059"/>
              <a:ext cx="464089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/>
            <a:p>
              <a:pPr marL="342900" indent="-342900" algn="r">
                <a:spcAft>
                  <a:spcPct val="20000"/>
                </a:spcAft>
                <a:buFont typeface="Arial"/>
                <a:buChar char="•"/>
              </a:pPr>
              <a:r>
                <a:rPr lang="it-IT" b="0" i="1" dirty="0" err="1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P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(65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 </a:t>
              </a:r>
              <a:r>
                <a:rPr lang="it-IT" b="0" i="1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x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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 68) = </a:t>
              </a:r>
              <a:r>
                <a:rPr lang="it-IT" b="0" i="1" dirty="0" err="1">
                  <a:solidFill>
                    <a:srgbClr val="292934"/>
                  </a:solidFill>
                  <a:latin typeface="Times New Roman"/>
                  <a:cs typeface="Times New Roman"/>
                </a:rPr>
                <a:t>P</a:t>
              </a:r>
              <a:r>
                <a:rPr lang="it-IT" b="0" dirty="0">
                  <a:solidFill>
                    <a:srgbClr val="292934"/>
                  </a:solidFill>
                  <a:latin typeface="Times New Roman"/>
                  <a:cs typeface="Times New Roman"/>
                </a:rPr>
                <a:t>(65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&lt; </a:t>
              </a:r>
              <a:r>
                <a:rPr lang="it-IT" b="0" i="1" dirty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x 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  <a:sym typeface="Symbol" charset="0"/>
                </a:rPr>
                <a:t>&lt;</a:t>
              </a:r>
              <a:r>
                <a:rPr lang="it-IT" b="0" dirty="0" smtClean="0">
                  <a:solidFill>
                    <a:srgbClr val="292934"/>
                  </a:solidFill>
                  <a:latin typeface="Times New Roman"/>
                  <a:cs typeface="Times New Roman"/>
                </a:rPr>
                <a:t> </a:t>
              </a:r>
              <a:r>
                <a:rPr lang="it-IT" b="0" dirty="0">
                  <a:solidFill>
                    <a:srgbClr val="292934"/>
                  </a:solidFill>
                  <a:latin typeface="Times New Roman"/>
                  <a:cs typeface="Times New Roman"/>
                </a:rPr>
                <a:t>68) </a:t>
              </a:r>
              <a:endParaRPr lang="it-IT" b="0" dirty="0" smtClean="0">
                <a:solidFill>
                  <a:srgbClr val="292934"/>
                </a:solidFill>
                <a:latin typeface="Times New Roman"/>
                <a:cs typeface="Times New Roma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6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886" y="373866"/>
            <a:ext cx="8419039" cy="644272"/>
          </a:xfrm>
        </p:spPr>
        <p:txBody>
          <a:bodyPr>
            <a:normAutofit fontScale="90000"/>
          </a:bodyPr>
          <a:lstStyle/>
          <a:p>
            <a:r>
              <a:rPr lang="it-IT" dirty="0">
                <a:ea typeface="ＭＳ Ｐゴシック" charset="0"/>
              </a:rPr>
              <a:t>Distribuzione di Probabilità </a:t>
            </a:r>
            <a:r>
              <a:rPr lang="it-IT" dirty="0" smtClean="0">
                <a:ea typeface="ＭＳ Ｐゴシック" charset="0"/>
              </a:rPr>
              <a:t>Normale </a:t>
            </a:r>
            <a:endParaRPr lang="it-IT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44484" y="1031087"/>
            <a:ext cx="8557546" cy="2254248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La </a:t>
            </a:r>
            <a:r>
              <a:rPr lang="it-IT" i="1" u="sng" dirty="0" smtClean="0">
                <a:solidFill>
                  <a:srgbClr val="0000FF"/>
                </a:solidFill>
                <a:ea typeface="ＭＳ Ｐゴシック" charset="0"/>
              </a:rPr>
              <a:t>distribuzione di probabilità normale</a:t>
            </a:r>
            <a:r>
              <a:rPr lang="it-IT" i="1" dirty="0" smtClean="0">
                <a:solidFill>
                  <a:srgbClr val="0000FF"/>
                </a:solidFill>
                <a:ea typeface="ＭＳ Ｐゴシック" charset="0"/>
              </a:rPr>
              <a:t> </a:t>
            </a: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è una curva continua a forma di campana tale che:</a:t>
            </a:r>
          </a:p>
          <a:p>
            <a:pPr marL="357188" lvl="1" indent="-357188">
              <a:buClrTx/>
              <a:buSzPct val="100000"/>
              <a:buFont typeface="Wingdings" charset="0"/>
              <a:buAutoNum type="arabicPeriod"/>
            </a:pP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L’area totale sotto la curva è uguale a 1.0.</a:t>
            </a:r>
          </a:p>
          <a:p>
            <a:pPr marL="357188" lvl="1" indent="-357188">
              <a:buClrTx/>
              <a:buSzPct val="100000"/>
              <a:buFont typeface="Wingdings" charset="0"/>
              <a:buAutoNum type="arabicPeriod"/>
            </a:pP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La curva è simmetrica attorno al valore medio.</a:t>
            </a:r>
          </a:p>
          <a:p>
            <a:pPr marL="357188" lvl="1" indent="-357188">
              <a:buClrTx/>
              <a:buSzPct val="100000"/>
              <a:buFont typeface="Wingdings" charset="0"/>
              <a:buAutoNum type="arabicPeriod"/>
            </a:pP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Le code della distribuzione continuano indefinitamente.</a:t>
            </a:r>
          </a:p>
          <a:p>
            <a:pPr marL="357188" lvl="1" indent="-357188">
              <a:buClrTx/>
              <a:buSzPct val="100000"/>
              <a:buFont typeface="Wingdings" charset="0"/>
              <a:buAutoNum type="arabicPeriod"/>
            </a:pP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La normale è completamente da due parametri </a:t>
            </a:r>
            <a:r>
              <a:rPr lang="it-IT" b="0" i="1" dirty="0" smtClean="0">
                <a:solidFill>
                  <a:srgbClr val="292934"/>
                </a:solidFill>
                <a:ea typeface="ＭＳ Ｐゴシック" charset="0"/>
                <a:cs typeface="Symbol" charset="2"/>
              </a:rPr>
              <a:t>m</a:t>
            </a: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 e </a:t>
            </a:r>
            <a:r>
              <a:rPr lang="it-IT" b="0" dirty="0" smtClean="0">
                <a:solidFill>
                  <a:srgbClr val="292934"/>
                </a:solidFill>
                <a:ea typeface="ＭＳ Ｐゴシック" charset="0"/>
                <a:cs typeface="Symbol" charset="2"/>
              </a:rPr>
              <a:t>s</a:t>
            </a:r>
            <a:r>
              <a:rPr lang="it-IT" b="0" dirty="0" smtClean="0">
                <a:solidFill>
                  <a:srgbClr val="292934"/>
                </a:solidFill>
                <a:ea typeface="ＭＳ Ｐゴシック" charset="0"/>
              </a:rPr>
              <a:t>.</a:t>
            </a:r>
            <a:endParaRPr lang="it-IT" b="0" dirty="0">
              <a:solidFill>
                <a:srgbClr val="292934"/>
              </a:solidFill>
              <a:ea typeface="ＭＳ Ｐゴシック" charset="0"/>
            </a:endParaRPr>
          </a:p>
        </p:txBody>
      </p:sp>
      <p:grpSp>
        <p:nvGrpSpPr>
          <p:cNvPr id="19" name="Gruppo 18"/>
          <p:cNvGrpSpPr/>
          <p:nvPr/>
        </p:nvGrpSpPr>
        <p:grpSpPr>
          <a:xfrm>
            <a:off x="672462" y="3587539"/>
            <a:ext cx="3059999" cy="3166149"/>
            <a:chOff x="578007" y="3619027"/>
            <a:chExt cx="3059999" cy="3166149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007" y="3619027"/>
              <a:ext cx="3059999" cy="1529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8007" y="5255176"/>
              <a:ext cx="3059999" cy="153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CasellaDiTesto 12"/>
            <p:cNvSpPr txBox="1"/>
            <p:nvPr/>
          </p:nvSpPr>
          <p:spPr>
            <a:xfrm>
              <a:off x="776649" y="3736672"/>
              <a:ext cx="409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800" dirty="0" smtClean="0"/>
                <a:t>1</a:t>
              </a:r>
              <a:endParaRPr lang="it-IT" sz="1800" dirty="0"/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824097" y="5463513"/>
              <a:ext cx="409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800" dirty="0" smtClean="0"/>
                <a:t>2</a:t>
              </a:r>
              <a:endParaRPr lang="it-IT" sz="1800" dirty="0"/>
            </a:p>
          </p:txBody>
        </p:sp>
      </p:grpSp>
      <p:grpSp>
        <p:nvGrpSpPr>
          <p:cNvPr id="18" name="Gruppo 17"/>
          <p:cNvGrpSpPr/>
          <p:nvPr/>
        </p:nvGrpSpPr>
        <p:grpSpPr>
          <a:xfrm>
            <a:off x="4631484" y="3574313"/>
            <a:ext cx="3072778" cy="3130687"/>
            <a:chOff x="4631484" y="3605801"/>
            <a:chExt cx="3072778" cy="3130687"/>
          </a:xfrm>
        </p:grpSpPr>
        <p:pic>
          <p:nvPicPr>
            <p:cNvPr id="9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1484" y="5204986"/>
              <a:ext cx="3059999" cy="1531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263" y="3605801"/>
              <a:ext cx="3059999" cy="1514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CasellaDiTesto 15"/>
            <p:cNvSpPr txBox="1"/>
            <p:nvPr/>
          </p:nvSpPr>
          <p:spPr>
            <a:xfrm>
              <a:off x="4717290" y="3671270"/>
              <a:ext cx="409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800" dirty="0" smtClean="0"/>
                <a:t>3</a:t>
              </a:r>
              <a:endParaRPr lang="it-IT" sz="1800" dirty="0"/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4704960" y="5409607"/>
              <a:ext cx="4093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800" dirty="0" smtClean="0"/>
                <a:t>4</a:t>
              </a:r>
              <a:endParaRPr lang="it-IT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14000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31997"/>
            <a:ext cx="8229600" cy="990600"/>
          </a:xfrm>
        </p:spPr>
        <p:txBody>
          <a:bodyPr/>
          <a:lstStyle/>
          <a:p>
            <a:r>
              <a:rPr lang="it-IT" dirty="0" smtClean="0"/>
              <a:t>Distribuzione Normale - Proprietà</a:t>
            </a:r>
            <a:endParaRPr lang="it-IT" dirty="0"/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48" y="1279442"/>
            <a:ext cx="4296648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594" y="1254850"/>
            <a:ext cx="4319999" cy="23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268942" y="3647557"/>
            <a:ext cx="87070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La distribuzione normale è completamente descritta </a:t>
            </a:r>
            <a:r>
              <a:rPr lang="it-IT" sz="2000" dirty="0" smtClean="0">
                <a:solidFill>
                  <a:srgbClr val="292934"/>
                </a:solidFill>
                <a:latin typeface="Tahoma" charset="0"/>
              </a:rPr>
              <a:t>dai parametri</a:t>
            </a:r>
            <a:r>
              <a:rPr lang="it-IT" sz="2000" dirty="0">
                <a:solidFill>
                  <a:srgbClr val="292934"/>
                </a:solidFill>
                <a:latin typeface="Tahoma" charset="0"/>
              </a:rPr>
              <a:t>:</a:t>
            </a:r>
          </a:p>
          <a:p>
            <a:pPr indent="538163" algn="just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it-IT" sz="2000" dirty="0" smtClean="0">
                <a:solidFill>
                  <a:srgbClr val="57576E"/>
                </a:solidFill>
                <a:latin typeface="Cambria"/>
                <a:cs typeface="Cambria"/>
              </a:rPr>
              <a:t>Media</a:t>
            </a:r>
            <a:r>
              <a:rPr lang="it-IT" sz="2000" dirty="0" smtClean="0">
                <a:solidFill>
                  <a:srgbClr val="292934"/>
                </a:solidFill>
                <a:latin typeface="Tahoma" charset="0"/>
              </a:rPr>
              <a:t>. </a:t>
            </a:r>
            <a:r>
              <a:rPr lang="it-IT" sz="2000" b="0" dirty="0" smtClean="0">
                <a:solidFill>
                  <a:srgbClr val="292934"/>
                </a:solidFill>
                <a:latin typeface="Tahoma" charset="0"/>
              </a:rPr>
              <a:t>Curve 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della distribuzione normale </a:t>
            </a:r>
            <a:r>
              <a:rPr lang="it-IT" sz="2000" b="0" dirty="0" smtClean="0">
                <a:solidFill>
                  <a:srgbClr val="292934"/>
                </a:solidFill>
                <a:latin typeface="Tahoma" charset="0"/>
              </a:rPr>
              <a:t>con </a:t>
            </a:r>
            <a:r>
              <a:rPr lang="it-IT" sz="2000" i="1" u="sng" dirty="0" smtClean="0">
                <a:solidFill>
                  <a:srgbClr val="0000FF"/>
                </a:solidFill>
                <a:latin typeface="Tahoma" charset="0"/>
              </a:rPr>
              <a:t>media </a:t>
            </a:r>
            <a:r>
              <a:rPr lang="it-IT" sz="2000" i="1" u="sng" dirty="0">
                <a:solidFill>
                  <a:srgbClr val="0000FF"/>
                </a:solidFill>
                <a:latin typeface="Symbol" charset="0"/>
              </a:rPr>
              <a:t>m</a:t>
            </a:r>
            <a:r>
              <a:rPr lang="it-IT" sz="2000" i="1" u="sng" dirty="0">
                <a:solidFill>
                  <a:srgbClr val="0000FF"/>
                </a:solidFill>
                <a:latin typeface="Tahoma" charset="0"/>
              </a:rPr>
              <a:t> uguale </a:t>
            </a:r>
            <a:r>
              <a:rPr lang="it-IT" sz="2000" b="0" dirty="0" smtClean="0">
                <a:solidFill>
                  <a:srgbClr val="292934"/>
                </a:solidFill>
                <a:latin typeface="Tahoma" charset="0"/>
              </a:rPr>
              <a:t>e </a:t>
            </a:r>
            <a:r>
              <a:rPr lang="it-IT" sz="2000" i="1" u="sng" dirty="0">
                <a:solidFill>
                  <a:srgbClr val="0000FF"/>
                </a:solidFill>
                <a:latin typeface="Tahoma" charset="0"/>
              </a:rPr>
              <a:t>diversa deviazione standard</a:t>
            </a:r>
            <a:r>
              <a:rPr lang="it-IT" sz="2000" i="1" dirty="0">
                <a:solidFill>
                  <a:srgbClr val="0000FF"/>
                </a:solidFill>
                <a:latin typeface="Tahoma" charset="0"/>
              </a:rPr>
              <a:t> </a:t>
            </a:r>
            <a:r>
              <a:rPr lang="it-IT" sz="2000" i="1" dirty="0">
                <a:solidFill>
                  <a:srgbClr val="0000FF"/>
                </a:solidFill>
                <a:latin typeface="Symbol" charset="0"/>
              </a:rPr>
              <a:t>s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. Valori crescenti di </a:t>
            </a:r>
            <a:r>
              <a:rPr lang="it-IT" sz="2000" b="0" dirty="0" err="1">
                <a:solidFill>
                  <a:srgbClr val="292934"/>
                </a:solidFill>
                <a:latin typeface="Symbol" charset="0"/>
              </a:rPr>
              <a:t>s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 sono indicativi di una maggior dispersione dei valori attorno alla </a:t>
            </a:r>
            <a:r>
              <a:rPr lang="it-IT" sz="2000" b="0" dirty="0" smtClean="0">
                <a:solidFill>
                  <a:srgbClr val="292934"/>
                </a:solidFill>
                <a:latin typeface="Tahoma" charset="0"/>
              </a:rPr>
              <a:t>media</a:t>
            </a:r>
          </a:p>
          <a:p>
            <a:pPr indent="538163" algn="just">
              <a:spcBef>
                <a:spcPct val="50000"/>
              </a:spcBef>
              <a:buFont typeface="+mj-lt"/>
              <a:buAutoNum type="arabicPeriod"/>
            </a:pPr>
            <a:r>
              <a:rPr lang="it-IT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/>
                <a:cs typeface="Cambria"/>
              </a:rPr>
              <a:t>Deviazione Standard</a:t>
            </a:r>
            <a:r>
              <a:rPr lang="it-IT" sz="2000" dirty="0" smtClean="0">
                <a:solidFill>
                  <a:srgbClr val="292934"/>
                </a:solidFill>
                <a:latin typeface="Tahoma" charset="0"/>
              </a:rPr>
              <a:t>. 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Curve della distribuzione normale con </a:t>
            </a:r>
            <a:r>
              <a:rPr lang="it-IT" sz="2000" i="1" u="sng" dirty="0" smtClean="0">
                <a:solidFill>
                  <a:srgbClr val="0000FF"/>
                </a:solidFill>
                <a:latin typeface="Tahoma" charset="0"/>
              </a:rPr>
              <a:t>media </a:t>
            </a:r>
            <a:r>
              <a:rPr lang="it-IT" sz="2000" i="1" u="sng" dirty="0">
                <a:solidFill>
                  <a:srgbClr val="0000FF"/>
                </a:solidFill>
                <a:latin typeface="Symbol" charset="0"/>
              </a:rPr>
              <a:t>m</a:t>
            </a:r>
            <a:r>
              <a:rPr lang="it-IT" sz="2000" i="1" u="sng" dirty="0">
                <a:solidFill>
                  <a:srgbClr val="0000FF"/>
                </a:solidFill>
                <a:latin typeface="Tahoma" charset="0"/>
              </a:rPr>
              <a:t> </a:t>
            </a:r>
            <a:r>
              <a:rPr lang="it-IT" sz="2000" i="1" u="sng" dirty="0" smtClean="0">
                <a:solidFill>
                  <a:srgbClr val="0000FF"/>
                </a:solidFill>
                <a:latin typeface="Tahoma" charset="0"/>
              </a:rPr>
              <a:t>diversa</a:t>
            </a:r>
            <a:r>
              <a:rPr lang="it-IT" sz="2000" b="0" dirty="0" smtClean="0">
                <a:solidFill>
                  <a:srgbClr val="292934"/>
                </a:solidFill>
                <a:latin typeface="Tahoma" charset="0"/>
              </a:rPr>
              <a:t> e </a:t>
            </a:r>
            <a:r>
              <a:rPr lang="it-IT" sz="2000" i="1" u="sng" dirty="0">
                <a:solidFill>
                  <a:srgbClr val="0000FF"/>
                </a:solidFill>
                <a:latin typeface="Tahoma" charset="0"/>
              </a:rPr>
              <a:t>uguale deviazione standard</a:t>
            </a:r>
            <a:r>
              <a:rPr lang="it-IT" sz="2000" i="1" dirty="0">
                <a:solidFill>
                  <a:srgbClr val="0000FF"/>
                </a:solidFill>
                <a:latin typeface="Symbol" charset="2"/>
                <a:cs typeface="Symbol" charset="2"/>
              </a:rPr>
              <a:t> s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. Valori crescenti di </a:t>
            </a:r>
            <a:r>
              <a:rPr lang="it-IT" sz="2000" b="0" dirty="0">
                <a:solidFill>
                  <a:srgbClr val="292934"/>
                </a:solidFill>
                <a:latin typeface="Symbol" charset="0"/>
              </a:rPr>
              <a:t>m</a:t>
            </a:r>
            <a:r>
              <a:rPr lang="it-IT" sz="2000" b="0" dirty="0">
                <a:solidFill>
                  <a:srgbClr val="292934"/>
                </a:solidFill>
                <a:latin typeface="Tahoma" charset="0"/>
              </a:rPr>
              <a:t> sono indicativi di uno </a:t>
            </a:r>
            <a:r>
              <a:rPr lang="ja-JP" altLang="it-IT" sz="2000" b="0" dirty="0">
                <a:solidFill>
                  <a:srgbClr val="292934"/>
                </a:solidFill>
                <a:latin typeface="Tahoma" charset="0"/>
              </a:rPr>
              <a:t>“</a:t>
            </a:r>
            <a:r>
              <a:rPr lang="it-IT" altLang="ja-JP" sz="2000" b="0" dirty="0" err="1">
                <a:solidFill>
                  <a:srgbClr val="292934"/>
                </a:solidFill>
                <a:latin typeface="Tahoma" charset="0"/>
              </a:rPr>
              <a:t>shift</a:t>
            </a:r>
            <a:r>
              <a:rPr lang="ja-JP" altLang="it-IT" sz="2000" b="0" dirty="0">
                <a:solidFill>
                  <a:srgbClr val="292934"/>
                </a:solidFill>
                <a:latin typeface="Tahoma" charset="0"/>
              </a:rPr>
              <a:t>”</a:t>
            </a:r>
            <a:r>
              <a:rPr lang="it-IT" altLang="ja-JP" sz="2000" b="0" dirty="0">
                <a:solidFill>
                  <a:srgbClr val="292934"/>
                </a:solidFill>
                <a:latin typeface="Tahoma" charset="0"/>
              </a:rPr>
              <a:t> di tutti i valori della variabile casuale</a:t>
            </a:r>
            <a:r>
              <a:rPr lang="it-IT" altLang="ja-JP" sz="2000" b="0" dirty="0" smtClean="0">
                <a:solidFill>
                  <a:srgbClr val="292934"/>
                </a:solidFill>
                <a:latin typeface="Tahoma" charset="0"/>
              </a:rPr>
              <a:t>.</a:t>
            </a:r>
            <a:endParaRPr lang="it-IT" sz="2000" dirty="0">
              <a:solidFill>
                <a:srgbClr val="292934"/>
              </a:solidFill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632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382433" y="260557"/>
            <a:ext cx="8101012" cy="931863"/>
          </a:xfrm>
        </p:spPr>
        <p:txBody>
          <a:bodyPr/>
          <a:lstStyle/>
          <a:p>
            <a:r>
              <a:rPr lang="it-IT" dirty="0"/>
              <a:t>Distribuzione Normale - Proprietà</a:t>
            </a:r>
            <a:endParaRPr lang="it-IT" sz="4000" b="0" dirty="0">
              <a:latin typeface="Tahoma" charset="0"/>
            </a:endParaRPr>
          </a:p>
        </p:txBody>
      </p:sp>
      <p:sp>
        <p:nvSpPr>
          <p:cNvPr id="59395" name="Text Box 6"/>
          <p:cNvSpPr txBox="1">
            <a:spLocks noChangeArrowheads="1"/>
          </p:cNvSpPr>
          <p:nvPr/>
        </p:nvSpPr>
        <p:spPr bwMode="auto">
          <a:xfrm>
            <a:off x="435513" y="4204245"/>
            <a:ext cx="8528166" cy="2185214"/>
          </a:xfrm>
          <a:prstGeom prst="rect">
            <a:avLst/>
          </a:prstGeom>
          <a:solidFill>
            <a:srgbClr val="FFFCD2"/>
          </a:solidFill>
          <a:ln>
            <a:noFill/>
          </a:ln>
          <a:extLst/>
        </p:spPr>
        <p:txBody>
          <a:bodyPr wrap="square">
            <a:spAutoFit/>
          </a:bodyPr>
          <a:lstStyle>
            <a:lvl1pPr indent="1746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54013" indent="18256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285750" indent="-285750" eaLnBrk="1" hangingPunct="1">
              <a:spcBef>
                <a:spcPct val="50000"/>
              </a:spcBef>
              <a:buSzPct val="80000"/>
              <a:buFont typeface="Wingdings" charset="2"/>
              <a:buChar char="q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normale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fra 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= </a:t>
            </a:r>
            <a:r>
              <a:rPr lang="it-IT" altLang="ja-JP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ed 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1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è pari al 34.1%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totale</a:t>
            </a:r>
          </a:p>
          <a:p>
            <a:pPr lvl="1" eaLnBrk="1" hangingPunct="1">
              <a:spcBef>
                <a:spcPct val="5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normale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fra </a:t>
            </a:r>
            <a:r>
              <a:rPr lang="it-IT" altLang="ja-JP" sz="1600" i="1" dirty="0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altLang="ja-JP" sz="1600" dirty="0">
                <a:solidFill>
                  <a:srgbClr val="292934"/>
                </a:solidFill>
              </a:rPr>
              <a:t>= </a:t>
            </a:r>
            <a:r>
              <a:rPr lang="it-IT" altLang="ja-JP" sz="1600" dirty="0" smtClean="0">
                <a:solidFill>
                  <a:srgbClr val="292934"/>
                </a:solidFill>
              </a:rPr>
              <a:t>-1</a:t>
            </a:r>
            <a:r>
              <a:rPr lang="it-IT" altLang="ja-JP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dirty="0" smtClean="0">
                <a:solidFill>
                  <a:srgbClr val="292934"/>
                </a:solidFill>
              </a:rPr>
              <a:t> 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e </a:t>
            </a:r>
            <a:r>
              <a:rPr lang="it-IT" altLang="ja-JP" sz="1600" i="1" dirty="0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altLang="ja-JP" sz="1600" dirty="0">
                <a:solidFill>
                  <a:srgbClr val="292934"/>
                </a:solidFill>
              </a:rPr>
              <a:t>= </a:t>
            </a:r>
            <a:r>
              <a:rPr lang="it-IT" altLang="ja-JP" sz="1600" dirty="0" smtClean="0">
                <a:solidFill>
                  <a:srgbClr val="292934"/>
                </a:solidFill>
              </a:rPr>
              <a:t>+1</a:t>
            </a:r>
            <a:r>
              <a:rPr lang="it-IT" altLang="ja-JP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dirty="0" smtClean="0">
                <a:solidFill>
                  <a:srgbClr val="292934"/>
                </a:solidFill>
              </a:rPr>
              <a:t>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è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pari al 68%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dell’area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totale</a:t>
            </a:r>
          </a:p>
          <a:p>
            <a:pPr marL="285750" indent="-285750" eaLnBrk="1" hangingPunct="1">
              <a:spcBef>
                <a:spcPct val="50000"/>
              </a:spcBef>
              <a:buSzPct val="80000"/>
              <a:buFont typeface="Wingdings" charset="2"/>
              <a:buChar char="q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normale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fra 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Times New Roman"/>
                <a:cs typeface="Times New Roman"/>
              </a:rPr>
              <a:t>x =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ed </a:t>
            </a:r>
            <a:r>
              <a:rPr lang="it-IT" altLang="ja-JP" sz="1600" b="0" i="1" dirty="0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altLang="ja-JP" sz="1600" b="0" dirty="0">
                <a:solidFill>
                  <a:srgbClr val="292934"/>
                </a:solidFill>
              </a:rPr>
              <a:t>= +2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pari al 47.7%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dell’area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totale</a:t>
            </a:r>
          </a:p>
          <a:p>
            <a:pPr lvl="1" eaLnBrk="1" hangingPunct="1">
              <a:spcBef>
                <a:spcPct val="50000"/>
              </a:spcBef>
              <a:buFontTx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normale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fra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i="1" dirty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Times New Roman"/>
                <a:cs typeface="Times New Roman"/>
              </a:rPr>
              <a:t>-2</a:t>
            </a:r>
            <a:r>
              <a:rPr lang="it-IT" altLang="ja-JP" sz="160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e </a:t>
            </a:r>
            <a:r>
              <a:rPr lang="it-IT" altLang="ja-JP" sz="1600" i="1" dirty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Times New Roman"/>
                <a:cs typeface="Times New Roman"/>
              </a:rPr>
              <a:t>+2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è pari al 95%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dell’area totale</a:t>
            </a:r>
          </a:p>
          <a:p>
            <a:pPr marL="285750" indent="-285750" eaLnBrk="1" hangingPunct="1">
              <a:spcBef>
                <a:spcPct val="50000"/>
              </a:spcBef>
              <a:buSzPct val="80000"/>
              <a:buFont typeface="Wingdings" charset="2"/>
              <a:buChar char="q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normale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fra </a:t>
            </a:r>
            <a:r>
              <a:rPr lang="it-IT" altLang="ja-JP" sz="1600" b="0" i="1" dirty="0" smtClean="0">
                <a:solidFill>
                  <a:srgbClr val="292934"/>
                </a:solidFill>
                <a:latin typeface="Times New Roman"/>
                <a:cs typeface="Times New Roman"/>
              </a:rPr>
              <a:t>x=</a:t>
            </a:r>
            <a:r>
              <a:rPr lang="it-IT" altLang="ja-JP" sz="1600" b="0" i="1" dirty="0">
                <a:solidFill>
                  <a:srgbClr val="292934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600" b="0" i="1" dirty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ed </a:t>
            </a:r>
            <a:r>
              <a:rPr lang="it-IT" altLang="ja-JP" sz="1600" b="0" i="1" dirty="0">
                <a:solidFill>
                  <a:srgbClr val="292934"/>
                </a:solidFill>
                <a:latin typeface="Times New Roman"/>
                <a:cs typeface="Times New Roman"/>
              </a:rPr>
              <a:t>x </a:t>
            </a:r>
            <a:r>
              <a:rPr lang="it-IT" altLang="ja-JP" sz="1600" b="0" dirty="0">
                <a:solidFill>
                  <a:srgbClr val="292934"/>
                </a:solidFill>
              </a:rPr>
              <a:t>= </a:t>
            </a:r>
            <a:r>
              <a:rPr lang="it-IT" altLang="ja-JP" sz="1600" b="0" dirty="0" smtClean="0">
                <a:solidFill>
                  <a:srgbClr val="292934"/>
                </a:solidFill>
              </a:rPr>
              <a:t>3</a:t>
            </a:r>
            <a:r>
              <a:rPr lang="it-IT" altLang="ja-JP" sz="1600" b="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b="0" dirty="0" smtClean="0">
                <a:solidFill>
                  <a:srgbClr val="292934"/>
                </a:solidFill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è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pari al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49.9% </a:t>
            </a:r>
            <a:r>
              <a:rPr lang="it-IT" altLang="ja-JP" sz="1600" b="0" dirty="0" err="1">
                <a:solidFill>
                  <a:srgbClr val="292934"/>
                </a:solidFill>
                <a:latin typeface="+mn-lt"/>
              </a:rPr>
              <a:t>dell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totale</a:t>
            </a:r>
            <a:endParaRPr lang="it-IT" altLang="ja-JP" sz="1600" b="0" dirty="0">
              <a:solidFill>
                <a:srgbClr val="292934"/>
              </a:solidFill>
              <a:latin typeface="+mn-lt"/>
            </a:endParaRPr>
          </a:p>
          <a:p>
            <a:pPr lvl="1" eaLnBrk="1" hangingPunct="1">
              <a:spcBef>
                <a:spcPct val="50000"/>
              </a:spcBef>
              <a:buFont typeface="Tahoma" charset="0"/>
              <a:buChar char="–"/>
            </a:pPr>
            <a:r>
              <a:rPr lang="it-IT" sz="1600" b="0" dirty="0">
                <a:solidFill>
                  <a:srgbClr val="292934"/>
                </a:solidFill>
                <a:latin typeface="+mn-lt"/>
              </a:rPr>
              <a:t>L</a:t>
            </a:r>
            <a:r>
              <a:rPr lang="ja-JP" altLang="it-IT" sz="1600" b="0" dirty="0">
                <a:solidFill>
                  <a:srgbClr val="292934"/>
                </a:solidFill>
                <a:latin typeface="+mn-lt"/>
              </a:rPr>
              <a:t>’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area sottesa alla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normale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fra </a:t>
            </a:r>
            <a:r>
              <a:rPr lang="it-IT" altLang="ja-JP" sz="1600" i="1" dirty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 smtClean="0">
                <a:solidFill>
                  <a:srgbClr val="292934"/>
                </a:solidFill>
                <a:latin typeface="Times New Roman"/>
                <a:cs typeface="Times New Roman"/>
              </a:rPr>
              <a:t>-2</a:t>
            </a:r>
            <a:r>
              <a:rPr lang="it-IT" altLang="ja-JP" sz="1600" dirty="0" smtClean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  e </a:t>
            </a:r>
            <a:r>
              <a:rPr lang="it-IT" altLang="ja-JP" sz="1600" i="1" dirty="0">
                <a:solidFill>
                  <a:srgbClr val="292934"/>
                </a:solidFill>
                <a:latin typeface="Times New Roman"/>
                <a:cs typeface="Times New Roman"/>
              </a:rPr>
              <a:t>x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=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 </a:t>
            </a:r>
            <a:r>
              <a:rPr lang="it-IT" altLang="ja-JP" sz="1600" b="0" dirty="0">
                <a:solidFill>
                  <a:srgbClr val="292934"/>
                </a:solidFill>
                <a:latin typeface="Times New Roman"/>
                <a:cs typeface="Times New Roman"/>
              </a:rPr>
              <a:t>+2</a:t>
            </a:r>
            <a:r>
              <a:rPr lang="it-IT" altLang="ja-JP" sz="1600" b="0" dirty="0">
                <a:solidFill>
                  <a:srgbClr val="292934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600" b="0" dirty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è </a:t>
            </a:r>
            <a:r>
              <a:rPr lang="it-IT" altLang="ja-JP" sz="1600" dirty="0" smtClean="0">
                <a:solidFill>
                  <a:srgbClr val="292934"/>
                </a:solidFill>
                <a:latin typeface="+mn-lt"/>
              </a:rPr>
              <a:t>pari al </a:t>
            </a:r>
            <a:r>
              <a:rPr lang="it-IT" altLang="ja-JP" sz="1600" dirty="0">
                <a:solidFill>
                  <a:srgbClr val="292934"/>
                </a:solidFill>
                <a:latin typeface="+mn-lt"/>
              </a:rPr>
              <a:t>99% </a:t>
            </a:r>
            <a:r>
              <a:rPr lang="it-IT" altLang="ja-JP" sz="1600" b="0" dirty="0" smtClean="0">
                <a:solidFill>
                  <a:srgbClr val="292934"/>
                </a:solidFill>
                <a:latin typeface="+mn-lt"/>
              </a:rPr>
              <a:t>dell’area </a:t>
            </a:r>
            <a:r>
              <a:rPr lang="it-IT" altLang="ja-JP" sz="1600" b="0" dirty="0">
                <a:solidFill>
                  <a:srgbClr val="292934"/>
                </a:solidFill>
                <a:latin typeface="+mn-lt"/>
              </a:rPr>
              <a:t>totale</a:t>
            </a:r>
            <a:endParaRPr lang="it-IT" sz="1600" b="0" dirty="0">
              <a:solidFill>
                <a:srgbClr val="292934"/>
              </a:solidFill>
              <a:latin typeface="+mn-lt"/>
            </a:endParaRPr>
          </a:p>
        </p:txBody>
      </p:sp>
      <p:pic>
        <p:nvPicPr>
          <p:cNvPr id="59396" name="Picture 7" descr="te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85" b="11287"/>
          <a:stretch>
            <a:fillRect/>
          </a:stretch>
        </p:blipFill>
        <p:spPr bwMode="auto">
          <a:xfrm>
            <a:off x="619218" y="1219388"/>
            <a:ext cx="3600450" cy="282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377043" y="1363601"/>
            <a:ext cx="4574312" cy="2246769"/>
          </a:xfrm>
          <a:prstGeom prst="rect">
            <a:avLst/>
          </a:prstGeom>
          <a:solidFill>
            <a:srgbClr val="FFFCD2"/>
          </a:solidFill>
        </p:spPr>
        <p:txBody>
          <a:bodyPr wrap="square">
            <a:spAutoFit/>
          </a:bodyPr>
          <a:lstStyle/>
          <a:p>
            <a:pPr marL="357188" lvl="1" indent="-357188">
              <a:spcBef>
                <a:spcPts val="600"/>
              </a:spcBef>
              <a:spcAft>
                <a:spcPts val="600"/>
              </a:spcAft>
              <a:buClrTx/>
              <a:buSzPct val="85000"/>
              <a:buFont typeface="Wingdings" charset="2"/>
              <a:buChar char="q"/>
            </a:pPr>
            <a:r>
              <a:rPr lang="it-IT" sz="2000" b="0" dirty="0">
                <a:solidFill>
                  <a:srgbClr val="292934"/>
                </a:solidFill>
                <a:latin typeface="+mn-lt"/>
              </a:rPr>
              <a:t>La </a:t>
            </a: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distribuzione normale è </a:t>
            </a:r>
            <a:r>
              <a:rPr lang="it-IT" sz="2000" b="0" dirty="0">
                <a:solidFill>
                  <a:srgbClr val="292934"/>
                </a:solidFill>
                <a:latin typeface="+mn-lt"/>
              </a:rPr>
              <a:t>simmetrica attorno al valore medio</a:t>
            </a: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.</a:t>
            </a:r>
          </a:p>
          <a:p>
            <a:pPr marL="357188" lvl="1" indent="-357188">
              <a:spcBef>
                <a:spcPts val="600"/>
              </a:spcBef>
              <a:spcAft>
                <a:spcPts val="600"/>
              </a:spcAft>
              <a:buClrTx/>
              <a:buSzPct val="85000"/>
              <a:buFont typeface="Wingdings" charset="2"/>
              <a:buChar char="q"/>
            </a:pP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Per la distribuzione normale media mediana e moda sono coincidenti</a:t>
            </a:r>
          </a:p>
          <a:p>
            <a:pPr marL="357188" lvl="1" indent="-357188">
              <a:spcBef>
                <a:spcPts val="600"/>
              </a:spcBef>
              <a:spcAft>
                <a:spcPts val="600"/>
              </a:spcAft>
              <a:buClrTx/>
              <a:buSzPct val="85000"/>
              <a:buFont typeface="Wingdings" charset="2"/>
              <a:buChar char="q"/>
            </a:pPr>
            <a:r>
              <a:rPr lang="it-IT" sz="2000" b="0" dirty="0" smtClean="0">
                <a:solidFill>
                  <a:srgbClr val="292934"/>
                </a:solidFill>
                <a:latin typeface="+mn-lt"/>
              </a:rPr>
              <a:t>Regola empirica per il calcolo della probabilità</a:t>
            </a:r>
            <a:endParaRPr lang="it-IT" sz="2000" b="0" dirty="0">
              <a:solidFill>
                <a:srgbClr val="292934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9149"/>
            <a:ext cx="8229600" cy="990600"/>
          </a:xfrm>
        </p:spPr>
        <p:txBody>
          <a:bodyPr/>
          <a:lstStyle/>
          <a:p>
            <a:r>
              <a:rPr lang="it-IT" dirty="0" smtClean="0"/>
              <a:t>Distribuzione Normale Standard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31536" y="1201946"/>
            <a:ext cx="84704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7188" eaLnBrk="1" hangingPunct="1"/>
            <a:r>
              <a:rPr lang="it-IT" sz="2000" b="0" dirty="0" smtClean="0">
                <a:latin typeface="+mn-lt"/>
              </a:rPr>
              <a:t>La distribuzione normale con media </a:t>
            </a:r>
            <a:r>
              <a:rPr lang="it-IT" sz="2000" b="0" dirty="0" err="1" smtClean="0">
                <a:latin typeface="+mn-lt"/>
              </a:rPr>
              <a:t>μ</a:t>
            </a:r>
            <a:r>
              <a:rPr lang="it-IT" sz="2000" b="0" dirty="0" smtClean="0">
                <a:latin typeface="+mn-lt"/>
              </a:rPr>
              <a:t> = 0 e deviazione standard </a:t>
            </a:r>
            <a:r>
              <a:rPr lang="it-IT" sz="2000" b="0" dirty="0" err="1" smtClean="0">
                <a:latin typeface="+mn-lt"/>
              </a:rPr>
              <a:t>σ</a:t>
            </a:r>
            <a:r>
              <a:rPr lang="it-IT" sz="2000" b="0" dirty="0" smtClean="0">
                <a:latin typeface="+mn-lt"/>
              </a:rPr>
              <a:t> = 1 è detta la </a:t>
            </a:r>
            <a:r>
              <a:rPr lang="it-IT" sz="2000" i="1" u="sng" dirty="0" smtClean="0">
                <a:solidFill>
                  <a:schemeClr val="hlink"/>
                </a:solidFill>
                <a:latin typeface="+mn-lt"/>
              </a:rPr>
              <a:t>distribuzione normale standard</a:t>
            </a:r>
            <a:r>
              <a:rPr lang="it-IT" sz="2000" b="0" dirty="0" smtClean="0">
                <a:latin typeface="+mn-lt"/>
              </a:rPr>
              <a:t>.</a:t>
            </a:r>
            <a:endParaRPr lang="it-IT" sz="2000" b="0" dirty="0">
              <a:latin typeface="+mn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749" y="2368968"/>
            <a:ext cx="4945595" cy="2266731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93188" y="4783649"/>
            <a:ext cx="8297876" cy="145482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2000" b="0" dirty="0" smtClean="0">
                <a:ea typeface="ＭＳ Ｐゴシック" charset="0"/>
              </a:rPr>
              <a:t>I valori indicati sull’asse orizzontale della curva normale standard sono indicati con </a:t>
            </a:r>
            <a:r>
              <a:rPr lang="it-IT" sz="2000" b="0" i="1" u="sng" dirty="0" err="1" smtClean="0">
                <a:solidFill>
                  <a:schemeClr val="hlink"/>
                </a:solidFill>
                <a:ea typeface="ＭＳ Ｐゴシック" charset="0"/>
              </a:rPr>
              <a:t>z</a:t>
            </a:r>
            <a:r>
              <a:rPr lang="it-IT" sz="2000" b="0" dirty="0" smtClean="0">
                <a:ea typeface="ＭＳ Ｐゴシック" charset="0"/>
              </a:rPr>
              <a:t>  e sono noti  come </a:t>
            </a:r>
            <a:r>
              <a:rPr lang="it-IT" sz="2000" i="1" u="sng" dirty="0" smtClean="0">
                <a:solidFill>
                  <a:schemeClr val="hlink"/>
                </a:solidFill>
                <a:ea typeface="ＭＳ Ｐゴシック" charset="0"/>
              </a:rPr>
              <a:t>variabile </a:t>
            </a:r>
            <a:r>
              <a:rPr lang="it-IT" sz="2000" dirty="0" smtClean="0">
                <a:ea typeface="ＭＳ Ｐゴシック" charset="0"/>
              </a:rPr>
              <a:t> </a:t>
            </a:r>
            <a:r>
              <a:rPr lang="it-IT" sz="2000" i="1" u="sng" dirty="0" err="1" smtClean="0">
                <a:solidFill>
                  <a:schemeClr val="hlink"/>
                </a:solidFill>
                <a:ea typeface="ＭＳ Ｐゴシック" charset="0"/>
              </a:rPr>
              <a:t>z</a:t>
            </a:r>
            <a:r>
              <a:rPr lang="it-IT" sz="2000" i="1" u="sng" dirty="0" smtClean="0">
                <a:solidFill>
                  <a:schemeClr val="hlink"/>
                </a:solidFill>
                <a:ea typeface="ＭＳ Ｐゴシック" charset="0"/>
              </a:rPr>
              <a:t>  o  </a:t>
            </a:r>
            <a:r>
              <a:rPr lang="it-IT" sz="2000" i="1" u="sng" dirty="0" err="1" smtClean="0">
                <a:solidFill>
                  <a:schemeClr val="hlink"/>
                </a:solidFill>
                <a:ea typeface="ＭＳ Ｐゴシック" charset="0"/>
              </a:rPr>
              <a:t>z-scores</a:t>
            </a:r>
            <a:r>
              <a:rPr lang="it-IT" sz="2000" b="0" dirty="0" smtClean="0">
                <a:ea typeface="ＭＳ Ｐゴシック" charset="0"/>
              </a:rPr>
              <a:t>. Uno specifico valore di </a:t>
            </a:r>
            <a:r>
              <a:rPr lang="it-IT" sz="2000" b="0" i="1" dirty="0" err="1" smtClean="0">
                <a:latin typeface="Times New Roman"/>
                <a:ea typeface="ＭＳ Ｐゴシック" charset="0"/>
                <a:cs typeface="Times New Roman"/>
              </a:rPr>
              <a:t>z</a:t>
            </a:r>
            <a:r>
              <a:rPr lang="it-IT" sz="2000" b="0" dirty="0" smtClean="0">
                <a:ea typeface="ＭＳ Ｐゴシック" charset="0"/>
              </a:rPr>
              <a:t> indica la distanza fra la media m e la il punto indicato da </a:t>
            </a:r>
            <a:r>
              <a:rPr lang="it-IT" sz="2000" b="0" i="1" dirty="0" err="1">
                <a:latin typeface="Times New Roman"/>
                <a:ea typeface="ＭＳ Ｐゴシック" charset="0"/>
                <a:cs typeface="Times New Roman"/>
              </a:rPr>
              <a:t>z</a:t>
            </a:r>
            <a:r>
              <a:rPr lang="it-IT" sz="2000" b="0" dirty="0" smtClean="0">
                <a:ea typeface="ＭＳ Ｐゴシック" charset="0"/>
              </a:rPr>
              <a:t> in unità di deviazione standard.</a:t>
            </a:r>
            <a:endParaRPr lang="it-IT" sz="2000" b="0" dirty="0">
              <a:ea typeface="ＭＳ Ｐゴシック" charset="0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94575" y="2283652"/>
            <a:ext cx="32769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charset="0"/>
              <a:buChar char=" "/>
            </a:pPr>
            <a:r>
              <a:rPr lang="en-US" sz="2000" i="1" dirty="0" err="1">
                <a:solidFill>
                  <a:srgbClr val="800080"/>
                </a:solidFill>
                <a:latin typeface="+mn-lt"/>
              </a:rPr>
              <a:t>Variabile</a:t>
            </a:r>
            <a:r>
              <a:rPr lang="en-US" sz="2000" i="1" dirty="0">
                <a:solidFill>
                  <a:srgbClr val="800080"/>
                </a:solidFill>
                <a:latin typeface="+mn-lt"/>
              </a:rPr>
              <a:t> z o z</a:t>
            </a:r>
            <a:r>
              <a:rPr lang="en-US" sz="2000" dirty="0">
                <a:solidFill>
                  <a:srgbClr val="800080"/>
                </a:solidFill>
                <a:latin typeface="+mn-lt"/>
              </a:rPr>
              <a:t>-scores</a:t>
            </a: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7607315"/>
              </p:ext>
            </p:extLst>
          </p:nvPr>
        </p:nvGraphicFramePr>
        <p:xfrm>
          <a:off x="1333105" y="3219821"/>
          <a:ext cx="1460669" cy="984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6128" name="Equation" r:id="rId4" imgW="584200" imgH="393700" progId="Equation.3">
                  <p:embed/>
                </p:oleObj>
              </mc:Choice>
              <mc:Fallback>
                <p:oleObj name="Equation" r:id="rId4" imgW="5842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3105" y="3219821"/>
                        <a:ext cx="1460669" cy="9843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2992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3222" y="138872"/>
            <a:ext cx="8229600" cy="990600"/>
          </a:xfrm>
        </p:spPr>
        <p:txBody>
          <a:bodyPr/>
          <a:lstStyle/>
          <a:p>
            <a:r>
              <a:rPr lang="it-IT" dirty="0" smtClean="0"/>
              <a:t>Variabile </a:t>
            </a:r>
            <a:r>
              <a:rPr lang="it-IT" i="1" dirty="0" err="1" smtClean="0">
                <a:latin typeface="Times New Roman"/>
                <a:cs typeface="Times New Roman"/>
              </a:rPr>
              <a:t>z</a:t>
            </a:r>
            <a:r>
              <a:rPr lang="it-IT" dirty="0" smtClean="0">
                <a:latin typeface="Times New Roman"/>
                <a:cs typeface="Times New Roman"/>
              </a:rPr>
              <a:t> o </a:t>
            </a:r>
            <a:r>
              <a:rPr lang="it-IT" i="1" dirty="0" err="1" smtClean="0">
                <a:latin typeface="Times New Roman"/>
                <a:cs typeface="Times New Roman"/>
              </a:rPr>
              <a:t>z</a:t>
            </a:r>
            <a:r>
              <a:rPr lang="it-IT" dirty="0" err="1" smtClean="0">
                <a:latin typeface="Times New Roman"/>
                <a:cs typeface="Times New Roman"/>
              </a:rPr>
              <a:t>-</a:t>
            </a:r>
            <a:r>
              <a:rPr lang="it-IT" i="1" dirty="0" err="1" smtClean="0">
                <a:latin typeface="Times New Roman"/>
                <a:cs typeface="Times New Roman"/>
              </a:rPr>
              <a:t>scores</a:t>
            </a:r>
            <a:endParaRPr lang="it-IT" i="1" dirty="0">
              <a:latin typeface="Times New Roman"/>
              <a:cs typeface="Times New Roman"/>
            </a:endParaRPr>
          </a:p>
        </p:txBody>
      </p:sp>
      <p:pic>
        <p:nvPicPr>
          <p:cNvPr id="3" name="Picture 1186" descr="temp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79" t="22890" r="24727" b="25725"/>
          <a:stretch>
            <a:fillRect/>
          </a:stretch>
        </p:blipFill>
        <p:spPr bwMode="auto">
          <a:xfrm>
            <a:off x="5270818" y="2517068"/>
            <a:ext cx="3425825" cy="26400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1027"/>
          <p:cNvSpPr txBox="1">
            <a:spLocks noChangeArrowheads="1"/>
          </p:cNvSpPr>
          <p:nvPr/>
        </p:nvSpPr>
        <p:spPr bwMode="auto">
          <a:xfrm>
            <a:off x="383222" y="976106"/>
            <a:ext cx="8395511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2000" b="0" dirty="0" smtClean="0">
                <a:latin typeface="+mn-lt"/>
              </a:rPr>
              <a:t>La trasformazione della variabile </a:t>
            </a:r>
            <a:r>
              <a:rPr lang="it-IT" sz="2000" b="0" i="1" dirty="0">
                <a:latin typeface="Times New Roman"/>
                <a:cs typeface="Times New Roman"/>
              </a:rPr>
              <a:t>x</a:t>
            </a:r>
            <a:r>
              <a:rPr lang="it-IT" sz="2000" b="0" dirty="0" smtClean="0">
                <a:latin typeface="+mn-lt"/>
              </a:rPr>
              <a:t> nella variabile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z</a:t>
            </a:r>
            <a:r>
              <a:rPr lang="it-IT" sz="2000" b="0" dirty="0" smtClean="0">
                <a:latin typeface="+mn-lt"/>
              </a:rPr>
              <a:t> è nota come </a:t>
            </a:r>
            <a:r>
              <a:rPr lang="it-IT" sz="2000" i="1" u="sng" dirty="0" smtClean="0">
                <a:solidFill>
                  <a:srgbClr val="0000FF"/>
                </a:solidFill>
                <a:latin typeface="+mn-lt"/>
              </a:rPr>
              <a:t>trasformazione standard o standardizzazione</a:t>
            </a:r>
            <a:r>
              <a:rPr lang="it-IT" sz="2000" b="0" dirty="0" smtClean="0">
                <a:latin typeface="+mn-lt"/>
              </a:rPr>
              <a:t>. A seguito della standardizzazione una </a:t>
            </a:r>
            <a:r>
              <a:rPr lang="it-IT" sz="2000" b="0" dirty="0">
                <a:latin typeface="+mn-lt"/>
              </a:rPr>
              <a:t>distribuzione normale con media </a:t>
            </a:r>
            <a:r>
              <a:rPr lang="it-IT" sz="2000" b="0" i="1" dirty="0" smtClean="0">
                <a:latin typeface="Symbol" charset="2"/>
                <a:cs typeface="Symbol" charset="2"/>
              </a:rPr>
              <a:t>m</a:t>
            </a:r>
            <a:r>
              <a:rPr lang="it-IT" sz="2000" b="0" i="1" dirty="0" smtClean="0">
                <a:latin typeface="+mn-lt"/>
                <a:cs typeface="Times New Roman"/>
              </a:rPr>
              <a:t> </a:t>
            </a:r>
            <a:r>
              <a:rPr lang="it-IT" sz="2000" b="0" dirty="0" smtClean="0">
                <a:latin typeface="+mn-lt"/>
              </a:rPr>
              <a:t>e </a:t>
            </a:r>
            <a:r>
              <a:rPr lang="it-IT" sz="2000" b="0" dirty="0">
                <a:latin typeface="+mn-lt"/>
              </a:rPr>
              <a:t>deviazione standard </a:t>
            </a:r>
            <a:r>
              <a:rPr lang="it-IT" sz="2000" b="0" dirty="0" err="1">
                <a:latin typeface="Symbol" charset="2"/>
                <a:cs typeface="Symbol" charset="2"/>
              </a:rPr>
              <a:t>s</a:t>
            </a:r>
            <a:r>
              <a:rPr lang="it-IT" sz="2000" b="0" dirty="0">
                <a:latin typeface="Symbol" charset="2"/>
                <a:cs typeface="Symbol" charset="2"/>
              </a:rPr>
              <a:t> </a:t>
            </a:r>
            <a:r>
              <a:rPr lang="it-IT" sz="2000" b="0" dirty="0" smtClean="0">
                <a:latin typeface="+mn-lt"/>
              </a:rPr>
              <a:t>è </a:t>
            </a:r>
            <a:r>
              <a:rPr lang="it-IT" sz="2000" b="0" dirty="0">
                <a:latin typeface="+mn-lt"/>
              </a:rPr>
              <a:t>trasformata in una distribuzione normale con media </a:t>
            </a:r>
            <a:r>
              <a:rPr lang="it-IT" sz="2000" b="0" dirty="0" smtClean="0">
                <a:latin typeface="+mn-lt"/>
              </a:rPr>
              <a:t>0 </a:t>
            </a:r>
            <a:r>
              <a:rPr lang="it-IT" sz="2000" b="0" dirty="0">
                <a:latin typeface="+mn-lt"/>
              </a:rPr>
              <a:t>e </a:t>
            </a:r>
            <a:r>
              <a:rPr lang="it-IT" sz="2000" b="0" dirty="0" smtClean="0">
                <a:latin typeface="+mn-lt"/>
                <a:cs typeface="Symbol" charset="2"/>
              </a:rPr>
              <a:t>deviazione standard </a:t>
            </a:r>
            <a:r>
              <a:rPr lang="it-IT" sz="2000" b="0" dirty="0" smtClean="0">
                <a:latin typeface="+mn-lt"/>
              </a:rPr>
              <a:t>1</a:t>
            </a:r>
            <a:r>
              <a:rPr lang="it-IT" sz="2000" b="0" dirty="0">
                <a:latin typeface="+mn-lt"/>
              </a:rPr>
              <a:t>.</a:t>
            </a:r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2233291"/>
              </p:ext>
            </p:extLst>
          </p:nvPr>
        </p:nvGraphicFramePr>
        <p:xfrm>
          <a:off x="3931336" y="6200861"/>
          <a:ext cx="1684081" cy="4691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395" name="Equation" r:id="rId4" imgW="774700" imgH="215900" progId="Equation.3">
                  <p:embed/>
                </p:oleObj>
              </mc:Choice>
              <mc:Fallback>
                <p:oleObj name="Equation" r:id="rId4" imgW="774700" imgH="215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31336" y="6200861"/>
                        <a:ext cx="1684081" cy="4691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sellaDiTesto 5"/>
          <p:cNvSpPr txBox="1"/>
          <p:nvPr/>
        </p:nvSpPr>
        <p:spPr>
          <a:xfrm>
            <a:off x="542506" y="5326123"/>
            <a:ext cx="81129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i="1" u="sng" dirty="0" smtClean="0">
                <a:solidFill>
                  <a:srgbClr val="0000FF"/>
                </a:solidFill>
                <a:latin typeface="+mn-lt"/>
                <a:cs typeface="Arial"/>
              </a:rPr>
              <a:t>Importante</a:t>
            </a:r>
            <a:r>
              <a:rPr lang="it-IT" sz="2000" dirty="0" smtClean="0">
                <a:latin typeface="+mn-lt"/>
              </a:rPr>
              <a:t>. </a:t>
            </a:r>
            <a:r>
              <a:rPr lang="it-IT" sz="2000" b="0" dirty="0" smtClean="0">
                <a:latin typeface="+mn-lt"/>
              </a:rPr>
              <a:t>Noti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2000" i="1" dirty="0" smtClean="0">
                <a:latin typeface="Symbol" charset="2"/>
                <a:cs typeface="Symbol" charset="2"/>
              </a:rPr>
              <a:t>m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2000" b="0" dirty="0" smtClean="0">
                <a:latin typeface="+mn-lt"/>
              </a:rPr>
              <a:t>e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2000" b="0" dirty="0" err="1" smtClean="0">
                <a:latin typeface="Symbol" charset="2"/>
                <a:cs typeface="Symbol" charset="2"/>
              </a:rPr>
              <a:t>s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2000" b="0" dirty="0" smtClean="0">
                <a:latin typeface="+mn-lt"/>
              </a:rPr>
              <a:t>e dato il valore della variabile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z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2000" b="0" dirty="0" smtClean="0">
                <a:latin typeface="+mn-lt"/>
              </a:rPr>
              <a:t>= </a:t>
            </a:r>
            <a:r>
              <a:rPr lang="it-IT" sz="2000" b="0" i="1" dirty="0">
                <a:latin typeface="Times New Roman"/>
                <a:cs typeface="Times New Roman"/>
              </a:rPr>
              <a:t>z</a:t>
            </a:r>
            <a:r>
              <a:rPr lang="it-IT" sz="2000" b="0" baseline="-25000" dirty="0" smtClean="0">
                <a:latin typeface="+mn-lt"/>
              </a:rPr>
              <a:t>0</a:t>
            </a:r>
            <a:r>
              <a:rPr lang="it-IT" sz="2000" b="0" dirty="0" smtClean="0">
                <a:latin typeface="+mn-lt"/>
              </a:rPr>
              <a:t> è possibile calcolare il valore della variabile </a:t>
            </a:r>
            <a:r>
              <a:rPr lang="it-IT" sz="2000" b="0" i="1" dirty="0" smtClean="0">
                <a:latin typeface="Times New Roman"/>
                <a:cs typeface="Times New Roman"/>
              </a:rPr>
              <a:t>x</a:t>
            </a:r>
            <a:r>
              <a:rPr lang="it-IT" sz="2000" b="0" dirty="0" smtClean="0">
                <a:latin typeface="+mn-lt"/>
              </a:rPr>
              <a:t> nel punto </a:t>
            </a:r>
            <a:r>
              <a:rPr lang="it-IT" sz="2000" b="0" i="1" dirty="0">
                <a:latin typeface="Times New Roman"/>
                <a:cs typeface="Times New Roman"/>
              </a:rPr>
              <a:t>x</a:t>
            </a:r>
            <a:r>
              <a:rPr lang="it-IT" sz="2000" b="0" dirty="0"/>
              <a:t> </a:t>
            </a:r>
            <a:r>
              <a:rPr lang="it-IT" sz="2000" b="0" dirty="0" smtClean="0"/>
              <a:t>= </a:t>
            </a:r>
            <a:r>
              <a:rPr lang="it-IT" sz="2000" b="0" i="1" dirty="0" smtClean="0">
                <a:latin typeface="Times New Roman"/>
                <a:cs typeface="Times New Roman"/>
              </a:rPr>
              <a:t>x</a:t>
            </a:r>
            <a:r>
              <a:rPr lang="it-IT" sz="2000" b="0" baseline="-25000" dirty="0" smtClean="0">
                <a:latin typeface="Times New Roman"/>
                <a:cs typeface="Times New Roman"/>
              </a:rPr>
              <a:t>0</a:t>
            </a:r>
            <a:r>
              <a:rPr lang="it-IT" sz="2000" b="0" dirty="0" smtClean="0"/>
              <a:t> </a:t>
            </a:r>
            <a:r>
              <a:rPr lang="it-IT" sz="2000" b="0" dirty="0" smtClean="0">
                <a:latin typeface="+mn-lt"/>
              </a:rPr>
              <a:t> </a:t>
            </a:r>
            <a:endParaRPr lang="it-IT" sz="2000" b="0" dirty="0">
              <a:latin typeface="+mn-lt"/>
            </a:endParaRP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2344258"/>
              </p:ext>
            </p:extLst>
          </p:nvPr>
        </p:nvGraphicFramePr>
        <p:xfrm>
          <a:off x="573747" y="2716271"/>
          <a:ext cx="4612262" cy="24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396" name="Equation" r:id="rId6" imgW="2654300" imgH="1409700" progId="Equation.3">
                  <p:embed/>
                </p:oleObj>
              </mc:Choice>
              <mc:Fallback>
                <p:oleObj name="Equation" r:id="rId6" imgW="2654300" imgH="1409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3747" y="2716271"/>
                        <a:ext cx="4612262" cy="2449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322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1201"/>
            <a:ext cx="8229600" cy="990600"/>
          </a:xfrm>
        </p:spPr>
        <p:txBody>
          <a:bodyPr/>
          <a:lstStyle/>
          <a:p>
            <a:r>
              <a:rPr lang="it-IT" dirty="0" smtClean="0"/>
              <a:t>Area della Normale Standard </a:t>
            </a:r>
            <a:endParaRPr lang="it-IT" dirty="0"/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084" y="1201049"/>
            <a:ext cx="5400000" cy="287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su 3"/>
          <p:cNvSpPr/>
          <p:nvPr/>
        </p:nvSpPr>
        <p:spPr>
          <a:xfrm>
            <a:off x="1442571" y="3957605"/>
            <a:ext cx="160286" cy="419185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1183650" y="4574056"/>
            <a:ext cx="36742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0" i="1" dirty="0" smtClean="0">
                <a:latin typeface="+mn-lt"/>
              </a:rPr>
              <a:t>Valore iniziale </a:t>
            </a:r>
            <a:r>
              <a:rPr lang="it-IT" sz="2800" b="0" i="1" dirty="0" err="1" smtClean="0"/>
              <a:t>z</a:t>
            </a:r>
            <a:r>
              <a:rPr lang="it-IT" sz="2800" b="0" i="1" dirty="0" smtClean="0"/>
              <a:t> = -</a:t>
            </a:r>
            <a:r>
              <a:rPr lang="it-IT" sz="2800" b="0" dirty="0" smtClean="0"/>
              <a:t>3.4</a:t>
            </a:r>
            <a:endParaRPr lang="it-IT" sz="2800" b="0" dirty="0"/>
          </a:p>
          <a:p>
            <a:r>
              <a:rPr lang="it-IT" sz="2800" b="0" i="1" dirty="0" smtClean="0">
                <a:latin typeface="+mn-lt"/>
              </a:rPr>
              <a:t>Valore finale   </a:t>
            </a:r>
            <a:r>
              <a:rPr lang="it-IT" sz="2800" b="0" i="1" dirty="0" err="1" smtClean="0">
                <a:latin typeface="Times New Roman"/>
                <a:cs typeface="Times New Roman"/>
              </a:rPr>
              <a:t>z</a:t>
            </a:r>
            <a:r>
              <a:rPr lang="it-IT" sz="2800" b="0" i="1" dirty="0" smtClean="0">
                <a:latin typeface="Times New Roman"/>
                <a:cs typeface="Times New Roman"/>
              </a:rPr>
              <a:t> = z</a:t>
            </a:r>
            <a:r>
              <a:rPr lang="it-IT" sz="2800" b="0" baseline="-25000" dirty="0" smtClean="0">
                <a:latin typeface="Times New Roman"/>
                <a:cs typeface="Times New Roman"/>
              </a:rPr>
              <a:t>0</a:t>
            </a:r>
            <a:endParaRPr lang="it-IT" sz="2800" b="0" baseline="-250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213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8105 L 0.36786 -0.075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01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559170" y="283243"/>
            <a:ext cx="7962900" cy="657225"/>
          </a:xfrm>
        </p:spPr>
        <p:txBody>
          <a:bodyPr>
            <a:noAutofit/>
          </a:bodyPr>
          <a:lstStyle/>
          <a:p>
            <a:pPr eaLnBrk="1" hangingPunct="1"/>
            <a:r>
              <a:rPr lang="it-IT" dirty="0">
                <a:latin typeface="Tahoma" charset="0"/>
              </a:rPr>
              <a:t>Tabella della Normale Standard</a:t>
            </a:r>
          </a:p>
        </p:txBody>
      </p:sp>
      <p:sp>
        <p:nvSpPr>
          <p:cNvPr id="62467" name="Rectangle 9"/>
          <p:cNvSpPr>
            <a:spLocks noChangeArrowheads="1"/>
          </p:cNvSpPr>
          <p:nvPr/>
        </p:nvSpPr>
        <p:spPr bwMode="auto">
          <a:xfrm>
            <a:off x="496411" y="4366743"/>
            <a:ext cx="8405619" cy="218521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indent="261938" algn="just">
              <a:spcAft>
                <a:spcPts val="600"/>
              </a:spcAft>
            </a:pPr>
            <a:r>
              <a:rPr lang="it-IT" sz="1800" i="1" u="sng" dirty="0">
                <a:solidFill>
                  <a:srgbClr val="0000FF"/>
                </a:solidFill>
                <a:latin typeface="+mn-lt"/>
                <a:cs typeface="Times New Roman" charset="0"/>
              </a:rPr>
              <a:t>Calcolo </a:t>
            </a:r>
            <a:r>
              <a:rPr lang="it-IT" sz="1800" i="1" u="sng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della probabilità </a:t>
            </a:r>
            <a:r>
              <a:rPr lang="it-IT" altLang="ja-JP" sz="1800" i="1" u="sng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nota </a:t>
            </a:r>
            <a:r>
              <a:rPr lang="it-IT" altLang="ja-JP" sz="1800" i="1" u="sng" dirty="0" err="1">
                <a:solidFill>
                  <a:srgbClr val="0000FF"/>
                </a:solidFill>
                <a:latin typeface="+mn-lt"/>
                <a:cs typeface="Times New Roman" charset="0"/>
              </a:rPr>
              <a:t>z</a:t>
            </a:r>
            <a:r>
              <a:rPr lang="it-IT" altLang="ja-JP" sz="1800" dirty="0">
                <a:solidFill>
                  <a:srgbClr val="663300"/>
                </a:solidFill>
                <a:latin typeface="+mn-lt"/>
                <a:cs typeface="Times New Roman" charset="0"/>
              </a:rPr>
              <a:t>. 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Vogliamo calcolare </a:t>
            </a:r>
            <a:r>
              <a:rPr lang="it-IT" altLang="ja-JP" sz="1800" i="1" u="sng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l</a:t>
            </a:r>
            <a:r>
              <a:rPr lang="ja-JP" altLang="it-IT" sz="1800" i="1" u="sng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’</a:t>
            </a:r>
            <a:r>
              <a:rPr lang="it-IT" altLang="ja-JP" sz="1800" i="1" u="sng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area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 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al di sotto della normale standard 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fra i valori 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di </a:t>
            </a:r>
            <a:r>
              <a:rPr lang="it-IT" altLang="ja-JP" sz="1800" i="1" dirty="0" err="1">
                <a:solidFill>
                  <a:srgbClr val="663300"/>
                </a:solidFill>
                <a:latin typeface="+mn-lt"/>
                <a:cs typeface="Times New Roman" charset="0"/>
              </a:rPr>
              <a:t>z</a:t>
            </a:r>
            <a:r>
              <a:rPr lang="it-IT" altLang="ja-JP" sz="1800" dirty="0">
                <a:solidFill>
                  <a:srgbClr val="663300"/>
                </a:solidFill>
                <a:latin typeface="+mn-lt"/>
                <a:cs typeface="Times New Roman" charset="0"/>
              </a:rPr>
              <a:t> = </a:t>
            </a:r>
            <a:r>
              <a:rPr lang="it-IT" altLang="ja-JP" sz="180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-3.4 </a:t>
            </a:r>
            <a:r>
              <a:rPr lang="it-IT" altLang="ja-JP" sz="1800" dirty="0">
                <a:solidFill>
                  <a:srgbClr val="663300"/>
                </a:solidFill>
                <a:latin typeface="+mn-lt"/>
                <a:cs typeface="Times New Roman" charset="0"/>
              </a:rPr>
              <a:t>e </a:t>
            </a:r>
            <a:r>
              <a:rPr lang="it-IT" altLang="ja-JP" sz="1800" i="1" dirty="0" err="1">
                <a:solidFill>
                  <a:srgbClr val="663300"/>
                </a:solidFill>
                <a:latin typeface="+mn-lt"/>
                <a:cs typeface="Times New Roman" charset="0"/>
              </a:rPr>
              <a:t>z</a:t>
            </a:r>
            <a:r>
              <a:rPr lang="it-IT" altLang="ja-JP" sz="1800" dirty="0">
                <a:solidFill>
                  <a:srgbClr val="663300"/>
                </a:solidFill>
                <a:latin typeface="+mn-lt"/>
                <a:cs typeface="Times New Roman" charset="0"/>
              </a:rPr>
              <a:t> = 1.95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. </a:t>
            </a:r>
            <a:endParaRPr lang="it-IT" sz="1800" b="0" dirty="0">
              <a:solidFill>
                <a:srgbClr val="663300"/>
              </a:solidFill>
              <a:latin typeface="+mn-lt"/>
              <a:cs typeface="Times New Roman" charset="0"/>
            </a:endParaRPr>
          </a:p>
          <a:p>
            <a:pPr indent="261938" algn="just">
              <a:spcAft>
                <a:spcPts val="600"/>
              </a:spcAft>
            </a:pP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Nella tabella il 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valore </a:t>
            </a:r>
            <a:r>
              <a:rPr lang="it-IT" sz="1800" b="0" i="1" dirty="0" err="1" smtClean="0">
                <a:solidFill>
                  <a:srgbClr val="663300"/>
                </a:solidFill>
                <a:latin typeface="+mn-lt"/>
                <a:cs typeface="Times New Roman" charset="0"/>
              </a:rPr>
              <a:t>z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=1.95 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è diviso in due parti: </a:t>
            </a:r>
            <a:r>
              <a:rPr lang="it-IT" sz="1800" i="1" dirty="0">
                <a:solidFill>
                  <a:srgbClr val="0000FF"/>
                </a:solidFill>
                <a:latin typeface="+mn-lt"/>
                <a:cs typeface="Times New Roman" charset="0"/>
              </a:rPr>
              <a:t>la radice </a:t>
            </a:r>
            <a:r>
              <a:rPr lang="it-IT" sz="1800" i="1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1.9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 ed 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il </a:t>
            </a:r>
            <a:r>
              <a:rPr lang="it-IT" sz="1800" i="1" dirty="0" smtClean="0">
                <a:solidFill>
                  <a:srgbClr val="0000FF"/>
                </a:solidFill>
                <a:latin typeface="+mn-lt"/>
                <a:cs typeface="Times New Roman" charset="0"/>
              </a:rPr>
              <a:t>II </a:t>
            </a:r>
            <a:r>
              <a:rPr lang="it-IT" sz="1800" i="1" dirty="0">
                <a:solidFill>
                  <a:srgbClr val="0000FF"/>
                </a:solidFill>
                <a:latin typeface="+mn-lt"/>
                <a:cs typeface="Times New Roman" charset="0"/>
              </a:rPr>
              <a:t>decimale 0.05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. Il valore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dell’area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 si 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ottiene con  una procedura in tre passi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:</a:t>
            </a:r>
            <a:endParaRPr lang="it-IT" sz="1800" b="0" dirty="0">
              <a:solidFill>
                <a:srgbClr val="663300"/>
              </a:solidFill>
              <a:latin typeface="+mn-lt"/>
              <a:cs typeface="Times New Roman" charset="0"/>
            </a:endParaRPr>
          </a:p>
          <a:p>
            <a:pPr indent="261938" algn="just">
              <a:buSzPct val="110000"/>
              <a:buFontTx/>
              <a:buAutoNum type="arabicPeriod"/>
            </a:pP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Individuiamo il valore </a:t>
            </a:r>
            <a:r>
              <a:rPr lang="it-IT" sz="1800" b="0" dirty="0" err="1" smtClean="0">
                <a:solidFill>
                  <a:srgbClr val="663300"/>
                </a:solidFill>
                <a:latin typeface="+mn-lt"/>
                <a:cs typeface="Times New Roman" charset="0"/>
              </a:rPr>
              <a:t>z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=1.95 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nella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I colonna 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etichettata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con </a:t>
            </a:r>
            <a:r>
              <a:rPr lang="it-IT" sz="1800" b="0" i="1" dirty="0" err="1">
                <a:solidFill>
                  <a:srgbClr val="663300"/>
                </a:solidFill>
                <a:latin typeface="+mn-lt"/>
                <a:cs typeface="Times New Roman" charset="0"/>
              </a:rPr>
              <a:t>z</a:t>
            </a:r>
            <a:r>
              <a:rPr lang="it-IT" sz="1800" b="0" i="1" dirty="0">
                <a:solidFill>
                  <a:srgbClr val="663300"/>
                </a:solidFill>
                <a:latin typeface="+mn-lt"/>
                <a:cs typeface="Times New Roman" charset="0"/>
              </a:rPr>
              <a:t>.</a:t>
            </a:r>
          </a:p>
          <a:p>
            <a:pPr indent="261938" algn="just">
              <a:buSzPct val="110000"/>
              <a:buFontTx/>
              <a:buAutoNum type="arabicPeriod"/>
            </a:pPr>
            <a:r>
              <a:rPr 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Sulla riga 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corrispondente a </a:t>
            </a:r>
            <a:r>
              <a:rPr lang="it-IT" sz="1800" b="0" i="1" dirty="0" err="1">
                <a:solidFill>
                  <a:srgbClr val="663300"/>
                </a:solidFill>
                <a:latin typeface="+mn-lt"/>
                <a:cs typeface="Times New Roman" charset="0"/>
              </a:rPr>
              <a:t>z</a:t>
            </a: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=1.9 individuiamo la colonna etichettata 0.05.</a:t>
            </a:r>
          </a:p>
          <a:p>
            <a:pPr indent="261938" algn="just">
              <a:buSzPct val="110000"/>
              <a:buFontTx/>
              <a:buAutoNum type="arabicPeriod"/>
            </a:pPr>
            <a:r>
              <a:rPr 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L</a:t>
            </a:r>
            <a:r>
              <a:rPr lang="ja-JP" altLang="it-IT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’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intersezione fra 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riga e colonna individua l</a:t>
            </a:r>
            <a:r>
              <a:rPr lang="ja-JP" altLang="it-IT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’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area 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sottesa 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in [-3.4, 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  <a:cs typeface="Times New Roman" charset="0"/>
              </a:rPr>
              <a:t>1.95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  <a:cs typeface="Times New Roman" charset="0"/>
              </a:rPr>
              <a:t>].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</a:rPr>
              <a:t> </a:t>
            </a:r>
            <a:endParaRPr lang="it-IT" sz="1800" b="0" dirty="0">
              <a:solidFill>
                <a:srgbClr val="663300"/>
              </a:solidFill>
              <a:latin typeface="+mn-lt"/>
            </a:endParaRPr>
          </a:p>
        </p:txBody>
      </p:sp>
      <p:sp>
        <p:nvSpPr>
          <p:cNvPr id="62469" name="Rectangle 12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pic>
        <p:nvPicPr>
          <p:cNvPr id="9" name="Picture 35" descr="table_06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07" y="1024283"/>
            <a:ext cx="5456574" cy="3237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50" y="274491"/>
            <a:ext cx="8229600" cy="711828"/>
          </a:xfrm>
        </p:spPr>
        <p:txBody>
          <a:bodyPr>
            <a:normAutofit/>
          </a:bodyPr>
          <a:lstStyle/>
          <a:p>
            <a:r>
              <a:rPr lang="it-IT" sz="3600" dirty="0" smtClean="0"/>
              <a:t>Calcola l’area nota</a:t>
            </a:r>
            <a:r>
              <a:rPr lang="it-IT" dirty="0" smtClean="0"/>
              <a:t> </a:t>
            </a:r>
            <a:r>
              <a:rPr lang="it-IT" i="1" dirty="0" err="1" smtClean="0">
                <a:latin typeface="Times New Roman"/>
                <a:cs typeface="Times New Roman"/>
              </a:rPr>
              <a:t>z</a:t>
            </a:r>
            <a:endParaRPr lang="it-IT" i="1" dirty="0">
              <a:latin typeface="Times New Roman"/>
              <a:cs typeface="Times New Roman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522856" y="1078120"/>
            <a:ext cx="837917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1200"/>
              </a:spcAft>
            </a:pPr>
            <a:r>
              <a:rPr lang="it-IT" sz="2000" b="0" dirty="0" smtClean="0">
                <a:latin typeface="+mn-lt"/>
              </a:rPr>
              <a:t>Trova l’area sotto la normale standard fra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z</a:t>
            </a:r>
            <a:r>
              <a:rPr lang="it-IT" sz="2000" b="0" i="1" dirty="0" smtClean="0">
                <a:latin typeface="+mn-lt"/>
              </a:rPr>
              <a:t> </a:t>
            </a:r>
            <a:r>
              <a:rPr lang="it-IT" sz="2000" b="0" dirty="0" smtClean="0">
                <a:latin typeface="+mn-lt"/>
              </a:rPr>
              <a:t>= -2.17 e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z</a:t>
            </a:r>
            <a:r>
              <a:rPr lang="it-IT" sz="2000" b="0" i="1" dirty="0" smtClean="0">
                <a:latin typeface="+mn-lt"/>
              </a:rPr>
              <a:t> </a:t>
            </a:r>
            <a:r>
              <a:rPr lang="it-IT" sz="2000" b="0" dirty="0" smtClean="0">
                <a:latin typeface="+mn-lt"/>
              </a:rPr>
              <a:t>= 0. 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it-IT" sz="2000" b="0" dirty="0" smtClean="0">
                <a:latin typeface="+mn-lt"/>
              </a:rPr>
              <a:t>Troviamo l’area a sinistra </a:t>
            </a:r>
            <a:r>
              <a:rPr lang="it-IT" sz="2000" b="0" i="1" dirty="0" err="1">
                <a:latin typeface="Times New Roman"/>
                <a:cs typeface="Times New Roman"/>
              </a:rPr>
              <a:t>z</a:t>
            </a:r>
            <a:r>
              <a:rPr lang="it-IT" sz="2000" b="0" i="1" dirty="0">
                <a:latin typeface="Times New Roman"/>
                <a:cs typeface="Times New Roman"/>
              </a:rPr>
              <a:t>=</a:t>
            </a:r>
            <a:r>
              <a:rPr lang="it-IT" sz="2000" b="0" dirty="0">
                <a:latin typeface="Times New Roman"/>
                <a:cs typeface="Times New Roman"/>
              </a:rPr>
              <a:t>0</a:t>
            </a:r>
            <a:r>
              <a:rPr lang="it-IT" sz="2000" b="0" dirty="0" smtClean="0">
                <a:latin typeface="+mn-lt"/>
              </a:rPr>
              <a:t> e a sinistra di </a:t>
            </a:r>
            <a:r>
              <a:rPr lang="it-IT" sz="2000" b="0" i="1" dirty="0" err="1">
                <a:latin typeface="Times New Roman"/>
                <a:cs typeface="Times New Roman"/>
              </a:rPr>
              <a:t>z</a:t>
            </a:r>
            <a:r>
              <a:rPr lang="it-IT" sz="2000" b="0" i="1" dirty="0">
                <a:latin typeface="Times New Roman"/>
                <a:cs typeface="Times New Roman"/>
              </a:rPr>
              <a:t>=-</a:t>
            </a:r>
            <a:r>
              <a:rPr lang="it-IT" sz="2000" b="0" dirty="0">
                <a:latin typeface="Times New Roman"/>
                <a:cs typeface="Times New Roman"/>
              </a:rPr>
              <a:t>2.17</a:t>
            </a:r>
            <a:r>
              <a:rPr lang="it-IT" sz="2000" b="0" dirty="0" smtClean="0">
                <a:latin typeface="+mn-lt"/>
              </a:rPr>
              <a:t>; rispettivamente uguali a 0.5 and .0150.</a:t>
            </a:r>
          </a:p>
          <a:p>
            <a:pPr marL="457200" indent="-457200" eaLnBrk="1" hangingPunct="1">
              <a:buFont typeface="+mj-lt"/>
              <a:buAutoNum type="arabicPeriod"/>
            </a:pPr>
            <a:r>
              <a:rPr lang="it-IT" sz="2000" b="0" dirty="0" smtClean="0">
                <a:latin typeface="+mn-lt"/>
              </a:rPr>
              <a:t>Sottraiamo 0.0150 da .5 e calcoliamo l’area desiderata: </a:t>
            </a:r>
          </a:p>
          <a:p>
            <a:pPr marL="444500" eaLnBrk="1" hangingPunct="1"/>
            <a:r>
              <a:rPr lang="it-IT" sz="2000" b="0" i="1" dirty="0" err="1" smtClean="0">
                <a:latin typeface="+mn-lt"/>
              </a:rPr>
              <a:t>P</a:t>
            </a:r>
            <a:r>
              <a:rPr lang="it-IT" sz="2000" b="0" dirty="0" smtClean="0">
                <a:latin typeface="+mn-lt"/>
              </a:rPr>
              <a:t>(-2.17≤ </a:t>
            </a:r>
            <a:r>
              <a:rPr lang="it-IT" sz="2000" b="0" i="1" dirty="0" err="1" smtClean="0">
                <a:latin typeface="+mn-lt"/>
              </a:rPr>
              <a:t>z</a:t>
            </a:r>
            <a:r>
              <a:rPr lang="it-IT" sz="2000" b="0" dirty="0" smtClean="0">
                <a:latin typeface="+mn-lt"/>
              </a:rPr>
              <a:t> ≤ 0) = .5000 - .0150 = </a:t>
            </a:r>
            <a:r>
              <a:rPr lang="it-IT" sz="2000" dirty="0" smtClean="0">
                <a:latin typeface="+mn-lt"/>
              </a:rPr>
              <a:t>.4850</a:t>
            </a:r>
          </a:p>
        </p:txBody>
      </p:sp>
      <p:pic>
        <p:nvPicPr>
          <p:cNvPr id="4" name="Picture 35" descr="table_06_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87" y="3238947"/>
            <a:ext cx="5796316" cy="320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110" y="3293638"/>
            <a:ext cx="2520000" cy="12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6362116" y="5030227"/>
            <a:ext cx="2453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</a:rPr>
              <a:t>MINITAB</a:t>
            </a:r>
            <a:endParaRPr lang="it-IT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17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3903" y="212846"/>
            <a:ext cx="8229600" cy="847447"/>
          </a:xfrm>
        </p:spPr>
        <p:txBody>
          <a:bodyPr/>
          <a:lstStyle/>
          <a:p>
            <a:r>
              <a:rPr lang="it-IT" dirty="0"/>
              <a:t>Calcola l’area nota </a:t>
            </a:r>
            <a:r>
              <a:rPr lang="it-IT" i="1" dirty="0" err="1">
                <a:latin typeface="Times New Roman"/>
                <a:cs typeface="Times New Roman"/>
              </a:rPr>
              <a:t>z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295912" y="968504"/>
            <a:ext cx="84828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buFont typeface="+mj-lt"/>
              <a:buAutoNum type="alphaUcPeriod"/>
            </a:pPr>
            <a:r>
              <a:rPr lang="it-IT" sz="2000" b="0" dirty="0" smtClean="0">
                <a:latin typeface="+mn-lt"/>
              </a:rPr>
              <a:t>Trova l’area sotto la normale standard alla destra di </a:t>
            </a:r>
            <a:r>
              <a:rPr lang="it-IT" sz="2000" b="0" dirty="0" err="1" smtClean="0">
                <a:latin typeface="+mn-lt"/>
              </a:rPr>
              <a:t>z</a:t>
            </a:r>
            <a:r>
              <a:rPr lang="it-IT" sz="2000" b="0" dirty="0" smtClean="0">
                <a:latin typeface="+mn-lt"/>
              </a:rPr>
              <a:t> = 2.32</a:t>
            </a:r>
          </a:p>
          <a:p>
            <a:pPr lvl="1" indent="-457200">
              <a:buSzPct val="80000"/>
              <a:buFont typeface="+mj-lt"/>
              <a:buAutoNum type="arabicPeriod"/>
            </a:pPr>
            <a:r>
              <a:rPr lang="it-IT" sz="2000" b="0" dirty="0" smtClean="0">
                <a:latin typeface="+mn-lt"/>
              </a:rPr>
              <a:t>Troviamo l’area alla sinistra di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z</a:t>
            </a:r>
            <a:r>
              <a:rPr lang="it-IT" sz="2000" b="0" i="1" dirty="0" smtClean="0">
                <a:latin typeface="Times New Roman"/>
                <a:cs typeface="Times New Roman"/>
              </a:rPr>
              <a:t> </a:t>
            </a:r>
            <a:r>
              <a:rPr lang="it-IT" sz="2000" b="0" dirty="0" smtClean="0">
                <a:latin typeface="+mn-lt"/>
              </a:rPr>
              <a:t>= 2.32. </a:t>
            </a:r>
          </a:p>
          <a:p>
            <a:pPr lvl="1" indent="-457200">
              <a:buSzPct val="80000"/>
              <a:buFont typeface="+mj-lt"/>
              <a:buAutoNum type="arabicPeriod"/>
            </a:pPr>
            <a:r>
              <a:rPr lang="it-IT" sz="2000" b="0" dirty="0" smtClean="0">
                <a:latin typeface="+mn-lt"/>
              </a:rPr>
              <a:t>Sottraiamo l’area individuata dal valore 1.0, che è l’area totale sotto la normale. L’area cercata è </a:t>
            </a:r>
            <a:r>
              <a:rPr lang="it-IT" sz="2000" b="0" dirty="0" err="1" smtClean="0">
                <a:latin typeface="+mn-lt"/>
              </a:rPr>
              <a:t>P</a:t>
            </a:r>
            <a:r>
              <a:rPr lang="it-IT" sz="2000" b="0" dirty="0" smtClean="0">
                <a:latin typeface="+mn-lt"/>
              </a:rPr>
              <a:t>(</a:t>
            </a:r>
            <a:r>
              <a:rPr lang="it-IT" sz="2000" b="0" dirty="0" err="1" smtClean="0">
                <a:latin typeface="+mn-lt"/>
              </a:rPr>
              <a:t>Z</a:t>
            </a:r>
            <a:r>
              <a:rPr lang="it-IT" sz="2000" b="0" dirty="0" smtClean="0">
                <a:latin typeface="+mn-lt"/>
              </a:rPr>
              <a:t>&gt;2.32)= 1.0 - 0.9898 = 0.0102.</a:t>
            </a:r>
          </a:p>
        </p:txBody>
      </p:sp>
      <p:sp>
        <p:nvSpPr>
          <p:cNvPr id="6" name="Rettangolo 5"/>
          <p:cNvSpPr/>
          <p:nvPr/>
        </p:nvSpPr>
        <p:spPr>
          <a:xfrm>
            <a:off x="423653" y="5004537"/>
            <a:ext cx="84828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-457200">
              <a:buFont typeface="+mj-lt"/>
              <a:buAutoNum type="alphaUcPeriod" startAt="2"/>
            </a:pPr>
            <a:r>
              <a:rPr lang="it-IT" sz="2000" b="0" dirty="0" smtClean="0">
                <a:latin typeface="+mn-lt"/>
              </a:rPr>
              <a:t>Trova l’area sotto la normale standard alla sinistra di </a:t>
            </a:r>
            <a:r>
              <a:rPr lang="it-IT" sz="2000" b="0" dirty="0" err="1" smtClean="0">
                <a:latin typeface="+mn-lt"/>
              </a:rPr>
              <a:t>z</a:t>
            </a:r>
            <a:r>
              <a:rPr lang="it-IT" sz="2000" b="0" dirty="0" smtClean="0">
                <a:latin typeface="+mn-lt"/>
              </a:rPr>
              <a:t> = -1.54</a:t>
            </a:r>
          </a:p>
          <a:p>
            <a:pPr lvl="1" indent="-457200">
              <a:buSzPct val="80000"/>
              <a:buFont typeface="+mj-lt"/>
              <a:buAutoNum type="arabicPeriod"/>
            </a:pPr>
            <a:r>
              <a:rPr lang="it-IT" sz="2000" b="0" dirty="0" smtClean="0">
                <a:latin typeface="+mn-lt"/>
              </a:rPr>
              <a:t>Troviamo l’area alla sinistra di </a:t>
            </a:r>
            <a:r>
              <a:rPr lang="it-IT" sz="2000" b="0" i="1" dirty="0" err="1" smtClean="0">
                <a:latin typeface="Times New Roman"/>
                <a:cs typeface="Times New Roman"/>
              </a:rPr>
              <a:t>z</a:t>
            </a:r>
            <a:r>
              <a:rPr lang="it-IT" sz="2000" b="0" i="1" dirty="0" smtClean="0">
                <a:latin typeface="Times New Roman"/>
                <a:cs typeface="Times New Roman"/>
              </a:rPr>
              <a:t> </a:t>
            </a:r>
            <a:r>
              <a:rPr lang="it-IT" sz="2000" b="0" dirty="0" smtClean="0">
                <a:latin typeface="+mn-lt"/>
              </a:rPr>
              <a:t>= -1.54. </a:t>
            </a:r>
          </a:p>
          <a:p>
            <a:pPr lvl="1" indent="-457200">
              <a:buSzPct val="80000"/>
              <a:buFont typeface="+mj-lt"/>
              <a:buAutoNum type="arabicPeriod"/>
            </a:pPr>
            <a:r>
              <a:rPr lang="it-IT" sz="2000" b="0" dirty="0" smtClean="0">
                <a:latin typeface="+mn-lt"/>
              </a:rPr>
              <a:t>L’area cercata è </a:t>
            </a:r>
            <a:r>
              <a:rPr lang="it-IT" sz="2000" b="0" i="1" dirty="0" err="1" smtClean="0">
                <a:latin typeface="+mn-lt"/>
              </a:rPr>
              <a:t>P</a:t>
            </a:r>
            <a:r>
              <a:rPr lang="it-IT" sz="2000" b="0" dirty="0" smtClean="0">
                <a:latin typeface="+mn-lt"/>
              </a:rPr>
              <a:t>(</a:t>
            </a:r>
            <a:r>
              <a:rPr lang="it-IT" sz="2000" b="0" dirty="0" err="1" smtClean="0">
                <a:latin typeface="+mn-lt"/>
              </a:rPr>
              <a:t>z</a:t>
            </a:r>
            <a:r>
              <a:rPr lang="it-IT" sz="2000" b="0" dirty="0" smtClean="0">
                <a:latin typeface="+mn-lt"/>
              </a:rPr>
              <a:t>&lt;-1.54) = 0.0618.</a:t>
            </a:r>
          </a:p>
        </p:txBody>
      </p:sp>
      <p:grpSp>
        <p:nvGrpSpPr>
          <p:cNvPr id="12" name="Gruppo 11"/>
          <p:cNvGrpSpPr/>
          <p:nvPr/>
        </p:nvGrpSpPr>
        <p:grpSpPr>
          <a:xfrm>
            <a:off x="853708" y="2519925"/>
            <a:ext cx="3646626" cy="1803114"/>
            <a:chOff x="853708" y="2519923"/>
            <a:chExt cx="3258793" cy="1721249"/>
          </a:xfrm>
        </p:grpSpPr>
        <p:pic>
          <p:nvPicPr>
            <p:cNvPr id="5" name="Picture 1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3708" y="2519923"/>
              <a:ext cx="3258793" cy="1721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CasellaDiTesto 7"/>
            <p:cNvSpPr txBox="1"/>
            <p:nvPr/>
          </p:nvSpPr>
          <p:spPr>
            <a:xfrm>
              <a:off x="1060353" y="2749364"/>
              <a:ext cx="431538" cy="468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+mn-lt"/>
                </a:rPr>
                <a:t>A</a:t>
              </a:r>
              <a:endParaRPr lang="it-IT" dirty="0">
                <a:latin typeface="+mn-lt"/>
              </a:endParaRP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4992880" y="2542417"/>
            <a:ext cx="3671999" cy="1802319"/>
            <a:chOff x="4992880" y="2542415"/>
            <a:chExt cx="3671999" cy="2054322"/>
          </a:xfrm>
        </p:grpSpPr>
        <p:pic>
          <p:nvPicPr>
            <p:cNvPr id="7" name="Picture 17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880" y="2542415"/>
              <a:ext cx="3671999" cy="2054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CasellaDiTesto 8"/>
            <p:cNvSpPr txBox="1"/>
            <p:nvPr/>
          </p:nvSpPr>
          <p:spPr>
            <a:xfrm>
              <a:off x="7844259" y="2779958"/>
              <a:ext cx="483489" cy="5440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+mn-lt"/>
                </a:rPr>
                <a:t>B</a:t>
              </a:r>
              <a:endParaRPr lang="it-IT" dirty="0">
                <a:latin typeface="+mn-lt"/>
              </a:endParaRPr>
            </a:p>
          </p:txBody>
        </p:sp>
      </p:grpSp>
      <p:sp>
        <p:nvSpPr>
          <p:cNvPr id="13" name="CasellaDiTesto 12"/>
          <p:cNvSpPr txBox="1"/>
          <p:nvPr/>
        </p:nvSpPr>
        <p:spPr>
          <a:xfrm>
            <a:off x="6312797" y="6065862"/>
            <a:ext cx="2453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n-lt"/>
              </a:rPr>
              <a:t>MINITAB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736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59675"/>
            <a:ext cx="8229600" cy="990600"/>
          </a:xfrm>
        </p:spPr>
        <p:txBody>
          <a:bodyPr/>
          <a:lstStyle/>
          <a:p>
            <a:r>
              <a:rPr lang="it-IT" dirty="0" smtClean="0"/>
              <a:t>Probabilità empirica</a:t>
            </a:r>
            <a:endParaRPr lang="it-IT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28429" y="1195093"/>
            <a:ext cx="8280000" cy="1531136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938" indent="354013" algn="just">
              <a:buFont typeface="Wingdings" charset="2"/>
              <a:buChar char="§"/>
              <a:tabLst>
                <a:tab pos="361950" algn="l"/>
              </a:tabLst>
            </a:pPr>
            <a:r>
              <a:rPr lang="it-IT" sz="1800" i="1" u="sng" dirty="0" smtClean="0">
                <a:solidFill>
                  <a:srgbClr val="0000FF"/>
                </a:solidFill>
                <a:ea typeface="ＭＳ Ｐゴシック" charset="0"/>
              </a:rPr>
              <a:t>Frequenza relativa e Probabilità</a:t>
            </a:r>
            <a:r>
              <a:rPr lang="it-IT" sz="1800" dirty="0" smtClean="0">
                <a:solidFill>
                  <a:schemeClr val="hlink"/>
                </a:solidFill>
                <a:ea typeface="ＭＳ Ｐゴシック" charset="0"/>
              </a:rPr>
              <a:t>. </a:t>
            </a:r>
            <a:r>
              <a:rPr lang="it-IT" sz="1800" b="0" dirty="0" smtClean="0">
                <a:ea typeface="ＭＳ Ｐゴシック" charset="0"/>
              </a:rPr>
              <a:t>La frequenza relativa è una approssimazione della probabilità di un evento</a:t>
            </a:r>
            <a:r>
              <a:rPr lang="it-IT" sz="1800" b="0" dirty="0">
                <a:ea typeface="ＭＳ Ｐゴシック" charset="0"/>
              </a:rPr>
              <a:t>. </a:t>
            </a:r>
            <a:r>
              <a:rPr lang="it-IT" sz="1800" b="0" dirty="0" smtClean="0">
                <a:ea typeface="ＭＳ Ｐゴシック" charset="0"/>
              </a:rPr>
              <a:t>Se </a:t>
            </a:r>
            <a:r>
              <a:rPr lang="it-IT" sz="1800" b="0" dirty="0">
                <a:ea typeface="ＭＳ Ｐゴシック" charset="0"/>
              </a:rPr>
              <a:t>si ripete un esperimento </a:t>
            </a:r>
            <a:r>
              <a:rPr lang="it-IT" sz="1800" b="0" i="1" dirty="0" err="1">
                <a:ea typeface="ＭＳ Ｐゴシック" charset="0"/>
              </a:rPr>
              <a:t>n</a:t>
            </a:r>
            <a:r>
              <a:rPr lang="it-IT" sz="1800" b="0" dirty="0">
                <a:ea typeface="ＭＳ Ｐゴシック" charset="0"/>
              </a:rPr>
              <a:t> volte e </a:t>
            </a:r>
            <a:r>
              <a:rPr lang="it-IT" sz="1800" b="0" dirty="0" smtClean="0">
                <a:ea typeface="ＭＳ Ｐゴシック" charset="0"/>
              </a:rPr>
              <a:t>l’evento </a:t>
            </a:r>
            <a:r>
              <a:rPr lang="it-IT" sz="1800" b="0" i="1" dirty="0">
                <a:ea typeface="ＭＳ Ｐゴシック" charset="0"/>
              </a:rPr>
              <a:t>A</a:t>
            </a:r>
            <a:r>
              <a:rPr lang="it-IT" sz="1800" b="0" dirty="0" smtClean="0">
                <a:ea typeface="ＭＳ Ｐゴシック" charset="0"/>
              </a:rPr>
              <a:t> è osservato </a:t>
            </a:r>
            <a:r>
              <a:rPr lang="it-IT" sz="1800" b="0" i="1" dirty="0" err="1">
                <a:ea typeface="ＭＳ Ｐゴシック" charset="0"/>
              </a:rPr>
              <a:t>f</a:t>
            </a:r>
            <a:r>
              <a:rPr lang="it-IT" sz="1800" b="0" dirty="0">
                <a:ea typeface="ＭＳ Ｐゴシック" charset="0"/>
              </a:rPr>
              <a:t> </a:t>
            </a:r>
            <a:r>
              <a:rPr lang="it-IT" sz="1800" b="0" dirty="0" smtClean="0">
                <a:ea typeface="ＭＳ Ｐゴシック" charset="0"/>
              </a:rPr>
              <a:t>volte (</a:t>
            </a:r>
            <a:r>
              <a:rPr lang="it-IT" sz="1800" b="0" i="1" dirty="0" err="1" smtClean="0">
                <a:ea typeface="ＭＳ Ｐゴシック" charset="0"/>
              </a:rPr>
              <a:t>f</a:t>
            </a:r>
            <a:r>
              <a:rPr lang="it-IT" sz="1800" b="0" dirty="0" smtClean="0">
                <a:ea typeface="ＭＳ Ｐゴシック" charset="0"/>
              </a:rPr>
              <a:t> è la frequenza dell’evento </a:t>
            </a:r>
            <a:r>
              <a:rPr lang="it-IT" sz="1800" b="0" i="1" dirty="0" smtClean="0">
                <a:ea typeface="ＭＳ Ｐゴシック" charset="0"/>
              </a:rPr>
              <a:t>A</a:t>
            </a:r>
            <a:r>
              <a:rPr lang="it-IT" sz="1800" b="0" dirty="0" smtClean="0">
                <a:ea typeface="ＭＳ Ｐゴシック" charset="0"/>
              </a:rPr>
              <a:t>) secondo la definizione di frequenza </a:t>
            </a:r>
            <a:r>
              <a:rPr lang="it-IT" sz="1800" b="0" dirty="0">
                <a:ea typeface="ＭＳ Ｐゴシック" charset="0"/>
              </a:rPr>
              <a:t>relativa </a:t>
            </a:r>
            <a:r>
              <a:rPr lang="it-IT" sz="1800" b="0" dirty="0" smtClean="0">
                <a:ea typeface="ＭＳ Ｐゴシック" charset="0"/>
              </a:rPr>
              <a:t>come probabilità, la probabilità dell’evento </a:t>
            </a:r>
            <a:r>
              <a:rPr lang="it-IT" sz="1800" b="0" i="1" dirty="0" smtClean="0">
                <a:ea typeface="ＭＳ Ｐゴシック" charset="0"/>
              </a:rPr>
              <a:t>A</a:t>
            </a:r>
            <a:r>
              <a:rPr lang="it-IT" sz="1800" b="0" dirty="0" smtClean="0">
                <a:ea typeface="ＭＳ Ｐゴシック" charset="0"/>
              </a:rPr>
              <a:t> è data da</a:t>
            </a:r>
          </a:p>
        </p:txBody>
      </p:sp>
      <p:graphicFrame>
        <p:nvGraphicFramePr>
          <p:cNvPr id="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4697692"/>
              </p:ext>
            </p:extLst>
          </p:nvPr>
        </p:nvGraphicFramePr>
        <p:xfrm>
          <a:off x="3527096" y="2305169"/>
          <a:ext cx="1190322" cy="7235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3" name="Equation" r:id="rId3" imgW="647640" imgH="393480" progId="Equation.3">
                  <p:embed/>
                </p:oleObj>
              </mc:Choice>
              <mc:Fallback>
                <p:oleObj name="Equation" r:id="rId3" imgW="6476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27096" y="2305169"/>
                        <a:ext cx="1190322" cy="72353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34798" y="2981176"/>
            <a:ext cx="8445193" cy="1343541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800" b="0" dirty="0" smtClean="0">
                <a:ea typeface="ＭＳ Ｐゴシック" charset="0"/>
              </a:rPr>
              <a:t>Dieci vetture scelte a caso fra le 500 di un dato modello, costruite da una azienda automobilistica, sono di colore rosso. Supponendo che i  colori siano assegnati in modo casuale, qual è la probabilità che la prossima auto prodotta sia di colore rosso. </a:t>
            </a:r>
            <a:endParaRPr lang="it-IT" sz="1800" b="0" dirty="0">
              <a:ea typeface="ＭＳ Ｐゴシック" charset="0"/>
            </a:endParaRPr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2536311"/>
              </p:ext>
            </p:extLst>
          </p:nvPr>
        </p:nvGraphicFramePr>
        <p:xfrm>
          <a:off x="563969" y="4275735"/>
          <a:ext cx="3744425" cy="719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34" name="Equation" r:id="rId5" imgW="1968500" imgH="393700" progId="Equation.3">
                  <p:embed/>
                </p:oleObj>
              </mc:Choice>
              <mc:Fallback>
                <p:oleObj name="Equation" r:id="rId5" imgW="19685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969" y="4275735"/>
                        <a:ext cx="3744425" cy="7199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ttangolo 9"/>
          <p:cNvSpPr/>
          <p:nvPr/>
        </p:nvSpPr>
        <p:spPr>
          <a:xfrm>
            <a:off x="437905" y="5519013"/>
            <a:ext cx="82873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Wingdings" charset="0"/>
              <a:buChar char=" "/>
            </a:pPr>
            <a:r>
              <a:rPr lang="it-IT" sz="1800" i="1" u="sng" dirty="0" smtClean="0">
                <a:solidFill>
                  <a:schemeClr val="hlink"/>
                </a:solidFill>
                <a:latin typeface="+mn-lt"/>
              </a:rPr>
              <a:t>Legge dei Grandi Numeri</a:t>
            </a:r>
            <a:r>
              <a:rPr lang="it-IT" sz="1800" dirty="0" smtClean="0">
                <a:latin typeface="+mn-lt"/>
              </a:rPr>
              <a:t> se un esperimento è ripetuto molte volte la frequenza relativa di ciascun evento approssima il valore della probabilità teorica dell’evento. </a:t>
            </a:r>
            <a:endParaRPr lang="it-IT" sz="1800" dirty="0">
              <a:latin typeface="+mn-lt"/>
            </a:endParaRP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955374"/>
              </p:ext>
            </p:extLst>
          </p:nvPr>
        </p:nvGraphicFramePr>
        <p:xfrm>
          <a:off x="4586640" y="4121706"/>
          <a:ext cx="395808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9362"/>
                <a:gridCol w="1319362"/>
                <a:gridCol w="1319362"/>
              </a:tblGrid>
              <a:tr h="257953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Colore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f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err="1" smtClean="0"/>
                        <a:t>f</a:t>
                      </a:r>
                      <a:r>
                        <a:rPr lang="it-IT" sz="1200" dirty="0" smtClean="0"/>
                        <a:t> relativa</a:t>
                      </a:r>
                      <a:endParaRPr lang="it-IT" sz="1200" dirty="0"/>
                    </a:p>
                  </a:txBody>
                  <a:tcPr/>
                </a:tc>
              </a:tr>
              <a:tr h="257953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Altri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490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490/500 = 0.98</a:t>
                      </a:r>
                      <a:endParaRPr lang="it-IT" sz="1200" dirty="0"/>
                    </a:p>
                  </a:txBody>
                  <a:tcPr/>
                </a:tc>
              </a:tr>
              <a:tr h="257953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Rosso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10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10/500 = 0.02  </a:t>
                      </a:r>
                      <a:endParaRPr lang="it-IT" sz="1200" dirty="0"/>
                    </a:p>
                  </a:txBody>
                  <a:tcPr/>
                </a:tc>
              </a:tr>
              <a:tr h="257953"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n</a:t>
                      </a:r>
                      <a:r>
                        <a:rPr lang="it-IT" sz="1200" dirty="0" smtClean="0"/>
                        <a:t> = 500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1200" dirty="0" smtClean="0"/>
                        <a:t>Somma</a:t>
                      </a:r>
                      <a:r>
                        <a:rPr lang="it-IT" sz="1200" baseline="0" dirty="0" smtClean="0"/>
                        <a:t> = 1.00</a:t>
                      </a:r>
                      <a:endParaRPr lang="it-IT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33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32541" y="188188"/>
            <a:ext cx="8229600" cy="896763"/>
          </a:xfrm>
        </p:spPr>
        <p:txBody>
          <a:bodyPr/>
          <a:lstStyle/>
          <a:p>
            <a:r>
              <a:rPr lang="it-IT" dirty="0" smtClean="0"/>
              <a:t>Standardizzazione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86938" y="1105368"/>
            <a:ext cx="8427422" cy="1064534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7188">
              <a:buNone/>
            </a:pPr>
            <a:r>
              <a:rPr lang="it-IT" sz="2000" b="0" dirty="0" smtClean="0">
                <a:latin typeface="Verdana" charset="0"/>
                <a:ea typeface="ＭＳ Ｐゴシック" charset="0"/>
              </a:rPr>
              <a:t>Sia </a:t>
            </a:r>
            <a:r>
              <a:rPr lang="it-IT" sz="2000" b="0" i="1" dirty="0" smtClean="0">
                <a:latin typeface="Times New Roman" charset="0"/>
                <a:ea typeface="ＭＳ Ｐゴシック" charset="0"/>
              </a:rPr>
              <a:t>x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 una variabile casuale continua distribuita secondo la normale con media </a:t>
            </a:r>
            <a:r>
              <a:rPr lang="it-IT" sz="2000" b="0" dirty="0" smtClean="0">
                <a:latin typeface="Symbol" charset="2"/>
                <a:ea typeface="ＭＳ Ｐゴシック" charset="0"/>
                <a:cs typeface="Symbol" charset="2"/>
              </a:rPr>
              <a:t>m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=25 e deviazione standard </a:t>
            </a:r>
            <a:r>
              <a:rPr lang="it-IT" sz="2000" b="0" dirty="0" err="1">
                <a:latin typeface="Symbol" charset="2"/>
                <a:ea typeface="ＭＳ Ｐゴシック" charset="0"/>
                <a:cs typeface="Symbol" charset="2"/>
              </a:rPr>
              <a:t>s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 = 4. Trova l’area: A)  fra </a:t>
            </a:r>
            <a:r>
              <a:rPr lang="it-IT" sz="2000" b="0" i="1" dirty="0" smtClean="0">
                <a:latin typeface="Times New Roman" charset="0"/>
                <a:ea typeface="ＭＳ Ｐゴシック" charset="0"/>
              </a:rPr>
              <a:t>x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 = 25 e </a:t>
            </a:r>
            <a:r>
              <a:rPr lang="it-IT" sz="2000" b="0" i="1" dirty="0" smtClean="0">
                <a:latin typeface="Times New Roman" charset="0"/>
                <a:ea typeface="ＭＳ Ｐゴシック" charset="0"/>
              </a:rPr>
              <a:t>x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 = 32; e B) fra </a:t>
            </a:r>
            <a:r>
              <a:rPr lang="it-IT" sz="2000" b="0" i="1" dirty="0" smtClean="0">
                <a:latin typeface="Times New Roman" charset="0"/>
                <a:ea typeface="ＭＳ Ｐゴシック" charset="0"/>
              </a:rPr>
              <a:t>x 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= 18 and </a:t>
            </a:r>
            <a:r>
              <a:rPr lang="it-IT" sz="2000" b="0" i="1" dirty="0" smtClean="0">
                <a:latin typeface="Times New Roman" charset="0"/>
                <a:ea typeface="ＭＳ Ｐゴシック" charset="0"/>
              </a:rPr>
              <a:t>x</a:t>
            </a:r>
            <a:r>
              <a:rPr lang="it-IT" sz="2000" b="0" dirty="0" smtClean="0">
                <a:latin typeface="Verdana" charset="0"/>
                <a:ea typeface="ＭＳ Ｐゴシック" charset="0"/>
              </a:rPr>
              <a:t> = 34</a:t>
            </a:r>
            <a:endParaRPr lang="it-IT" sz="2000" b="0" dirty="0">
              <a:latin typeface="Verdana" charset="0"/>
              <a:ea typeface="ＭＳ Ｐゴシック" charset="0"/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533800" y="2354577"/>
            <a:ext cx="8193908" cy="2106331"/>
            <a:chOff x="533800" y="2354577"/>
            <a:chExt cx="8193908" cy="2106331"/>
          </a:xfrm>
        </p:grpSpPr>
        <p:pic>
          <p:nvPicPr>
            <p:cNvPr id="4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7716" y="2354577"/>
              <a:ext cx="3959992" cy="210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6" name="Oggetto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33635703"/>
                </p:ext>
              </p:extLst>
            </p:nvPr>
          </p:nvGraphicFramePr>
          <p:xfrm>
            <a:off x="533800" y="2430066"/>
            <a:ext cx="3677035" cy="12439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479" name="Equation" r:id="rId4" imgW="2552700" imgH="863600" progId="Equation.3">
                    <p:embed/>
                  </p:oleObj>
                </mc:Choice>
                <mc:Fallback>
                  <p:oleObj name="Equation" r:id="rId4" imgW="2552700" imgH="8636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533800" y="2430066"/>
                          <a:ext cx="3677035" cy="12439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CasellaDiTesto 9"/>
            <p:cNvSpPr txBox="1"/>
            <p:nvPr/>
          </p:nvSpPr>
          <p:spPr>
            <a:xfrm>
              <a:off x="4907213" y="2490456"/>
              <a:ext cx="468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+mn-lt"/>
                </a:rPr>
                <a:t>A</a:t>
              </a:r>
              <a:endParaRPr lang="it-IT" dirty="0">
                <a:latin typeface="+mn-lt"/>
              </a:endParaRPr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488950" y="4416218"/>
            <a:ext cx="8238758" cy="2195202"/>
            <a:chOff x="488950" y="4416218"/>
            <a:chExt cx="8238758" cy="2195202"/>
          </a:xfrm>
        </p:grpSpPr>
        <p:pic>
          <p:nvPicPr>
            <p:cNvPr id="7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7708" y="4488584"/>
              <a:ext cx="3960000" cy="2122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8" name="Oggetto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66682065"/>
                </p:ext>
              </p:extLst>
            </p:nvPr>
          </p:nvGraphicFramePr>
          <p:xfrm>
            <a:off x="488950" y="4416218"/>
            <a:ext cx="4024313" cy="149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2480" name="Equation" r:id="rId7" imgW="2794000" imgH="1041400" progId="Equation.3">
                    <p:embed/>
                  </p:oleObj>
                </mc:Choice>
                <mc:Fallback>
                  <p:oleObj name="Equation" r:id="rId7" imgW="2794000" imgH="1041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88950" y="4416218"/>
                          <a:ext cx="4024313" cy="1498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CasellaDiTesto 11"/>
            <p:cNvSpPr txBox="1"/>
            <p:nvPr/>
          </p:nvSpPr>
          <p:spPr>
            <a:xfrm>
              <a:off x="4907213" y="4603165"/>
              <a:ext cx="4685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>
                  <a:latin typeface="+mn-lt"/>
                </a:rPr>
                <a:t>B</a:t>
              </a:r>
              <a:endParaRPr lang="it-IT" dirty="0">
                <a:latin typeface="+mn-lt"/>
              </a:endParaRPr>
            </a:p>
          </p:txBody>
        </p:sp>
      </p:grpSp>
      <p:sp>
        <p:nvSpPr>
          <p:cNvPr id="15" name="CasellaDiTesto 14"/>
          <p:cNvSpPr txBox="1"/>
          <p:nvPr/>
        </p:nvSpPr>
        <p:spPr>
          <a:xfrm>
            <a:off x="567166" y="6053533"/>
            <a:ext cx="2453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+mn-lt"/>
              </a:rPr>
              <a:t>MINITAB</a:t>
            </a:r>
            <a:endParaRPr lang="it-IT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9425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00517"/>
            <a:ext cx="8229600" cy="773473"/>
          </a:xfrm>
        </p:spPr>
        <p:txBody>
          <a:bodyPr/>
          <a:lstStyle/>
          <a:p>
            <a:r>
              <a:rPr lang="it-IT" dirty="0" smtClean="0"/>
              <a:t>Trova </a:t>
            </a:r>
            <a:r>
              <a:rPr lang="it-IT" i="1" dirty="0" smtClean="0">
                <a:latin typeface="Times New Roman"/>
                <a:cs typeface="Times New Roman"/>
              </a:rPr>
              <a:t>x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dirty="0" smtClean="0">
                <a:latin typeface="Arial"/>
                <a:cs typeface="Arial"/>
              </a:rPr>
              <a:t>noti</a:t>
            </a:r>
            <a:r>
              <a:rPr lang="it-IT" dirty="0" smtClean="0">
                <a:latin typeface="Times New Roman"/>
                <a:cs typeface="Times New Roman"/>
              </a:rPr>
              <a:t> </a:t>
            </a:r>
            <a:r>
              <a:rPr lang="it-IT" i="1" dirty="0" err="1" smtClean="0">
                <a:latin typeface="Times New Roman"/>
                <a:cs typeface="Times New Roman"/>
              </a:rPr>
              <a:t>z</a:t>
            </a:r>
            <a:r>
              <a:rPr lang="it-IT" dirty="0" smtClean="0">
                <a:latin typeface="Times New Roman"/>
                <a:cs typeface="Times New Roman"/>
              </a:rPr>
              <a:t>, </a:t>
            </a:r>
            <a:r>
              <a:rPr lang="it-IT" dirty="0" smtClean="0">
                <a:latin typeface="Symbol" charset="2"/>
                <a:cs typeface="Symbol" charset="2"/>
              </a:rPr>
              <a:t>m</a:t>
            </a:r>
            <a:r>
              <a:rPr lang="it-IT" dirty="0" smtClean="0">
                <a:latin typeface="Times New Roman"/>
                <a:cs typeface="Times New Roman"/>
              </a:rPr>
              <a:t> e </a:t>
            </a:r>
            <a:r>
              <a:rPr lang="it-IT" dirty="0" err="1" smtClean="0">
                <a:latin typeface="Symbol" charset="2"/>
                <a:cs typeface="Symbol" charset="2"/>
              </a:rPr>
              <a:t>s</a:t>
            </a:r>
            <a:endParaRPr lang="it-IT" i="1" dirty="0">
              <a:latin typeface="Symbol" charset="2"/>
              <a:cs typeface="Symbol" charset="2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1324" y="932762"/>
            <a:ext cx="8359739" cy="86727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0" dirty="0" smtClean="0">
                <a:ea typeface="ＭＳ Ｐゴシック" charset="0"/>
              </a:rPr>
              <a:t>Trova un punto </a:t>
            </a:r>
            <a:r>
              <a:rPr lang="it-IT" b="0" i="1" dirty="0" err="1" smtClean="0">
                <a:latin typeface="Times New Roman"/>
                <a:ea typeface="ＭＳ Ｐゴシック" charset="0"/>
                <a:cs typeface="Times New Roman"/>
              </a:rPr>
              <a:t>z</a:t>
            </a:r>
            <a:r>
              <a:rPr lang="it-IT" b="0" dirty="0" smtClean="0">
                <a:ea typeface="ＭＳ Ｐゴシック" charset="0"/>
              </a:rPr>
              <a:t> tale che l’area sotto la curva normale standard alla sinistra di </a:t>
            </a:r>
            <a:r>
              <a:rPr lang="it-IT" b="0" i="1" dirty="0" err="1" smtClean="0">
                <a:latin typeface="Times New Roman"/>
                <a:ea typeface="ＭＳ Ｐゴシック" charset="0"/>
                <a:cs typeface="Times New Roman"/>
              </a:rPr>
              <a:t>z</a:t>
            </a:r>
            <a:r>
              <a:rPr lang="it-IT" b="0" dirty="0" smtClean="0">
                <a:ea typeface="ＭＳ Ｐゴシック" charset="0"/>
              </a:rPr>
              <a:t> è pari a 0.9251.</a:t>
            </a:r>
            <a:endParaRPr lang="it-IT" b="0" dirty="0">
              <a:ea typeface="ＭＳ Ｐゴシック" charset="0"/>
            </a:endParaRPr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2329" y="1845107"/>
            <a:ext cx="3240000" cy="167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8" descr="table_06_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22" y="1772807"/>
            <a:ext cx="5004551" cy="3885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512655" y="5100402"/>
            <a:ext cx="8179770" cy="1231106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71463" indent="-271463" algn="just">
              <a:buFont typeface="+mj-lt"/>
              <a:buAutoNum type="arabicPeriod"/>
            </a:pP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Individuiamo </a:t>
            </a:r>
            <a:r>
              <a:rPr lang="it-IT" sz="1800" dirty="0" smtClean="0">
                <a:latin typeface="+mn-lt"/>
              </a:rPr>
              <a:t>0.9251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 </a:t>
            </a:r>
            <a:r>
              <a:rPr lang="it-IT" sz="1800" b="0" dirty="0" err="1">
                <a:solidFill>
                  <a:srgbClr val="663300"/>
                </a:solidFill>
                <a:latin typeface="+mn-lt"/>
              </a:rPr>
              <a:t>all</a:t>
            </a:r>
            <a:r>
              <a:rPr lang="ja-JP" altLang="it-IT" sz="1800" b="0" dirty="0">
                <a:solidFill>
                  <a:srgbClr val="663300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</a:rPr>
              <a:t>interno della tabella</a:t>
            </a:r>
          </a:p>
          <a:p>
            <a:pPr marL="271463" indent="-271463" algn="just">
              <a:buFontTx/>
              <a:buAutoNum type="arabicPeriod"/>
            </a:pPr>
            <a:r>
              <a:rPr lang="it-IT" sz="1800" b="0" dirty="0">
                <a:solidFill>
                  <a:srgbClr val="663300"/>
                </a:solidFill>
                <a:latin typeface="+mn-lt"/>
              </a:rPr>
              <a:t>La riga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che </a:t>
            </a:r>
            <a:r>
              <a:rPr lang="it-IT" sz="1800" b="0" dirty="0">
                <a:solidFill>
                  <a:srgbClr val="663300"/>
                </a:solidFill>
                <a:latin typeface="+mn-lt"/>
              </a:rPr>
              <a:t>contiene </a:t>
            </a:r>
            <a:r>
              <a:rPr lang="it-IT" sz="1800" dirty="0" smtClean="0">
                <a:solidFill>
                  <a:srgbClr val="292934"/>
                </a:solidFill>
                <a:latin typeface="+mn-lt"/>
              </a:rPr>
              <a:t>0.9251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 </a:t>
            </a:r>
            <a:r>
              <a:rPr lang="it-IT" sz="1800" b="0" dirty="0">
                <a:solidFill>
                  <a:srgbClr val="663300"/>
                </a:solidFill>
                <a:latin typeface="+mn-lt"/>
              </a:rPr>
              <a:t>ha quale primo valore la radice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(1.4)</a:t>
            </a:r>
            <a:endParaRPr lang="it-IT" sz="1800" b="0" dirty="0">
              <a:solidFill>
                <a:srgbClr val="663300"/>
              </a:solidFill>
              <a:latin typeface="+mn-lt"/>
            </a:endParaRPr>
          </a:p>
          <a:p>
            <a:pPr marL="271463" indent="-271463" algn="just">
              <a:buFontTx/>
              <a:buAutoNum type="arabicPeriod"/>
            </a:pPr>
            <a:r>
              <a:rPr lang="it-IT" sz="1800" b="0" dirty="0">
                <a:solidFill>
                  <a:srgbClr val="663300"/>
                </a:solidFill>
                <a:latin typeface="+mn-lt"/>
              </a:rPr>
              <a:t>La colonna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ha </a:t>
            </a:r>
            <a:r>
              <a:rPr lang="it-IT" sz="1800" b="0" dirty="0">
                <a:solidFill>
                  <a:srgbClr val="663300"/>
                </a:solidFill>
                <a:latin typeface="+mn-lt"/>
              </a:rPr>
              <a:t>quale primo valore il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II decimale </a:t>
            </a:r>
            <a:r>
              <a:rPr lang="it-IT" sz="1800" b="0" dirty="0">
                <a:solidFill>
                  <a:srgbClr val="663300"/>
                </a:solidFill>
                <a:latin typeface="+mn-lt"/>
              </a:rPr>
              <a:t>del valore </a:t>
            </a:r>
            <a:r>
              <a:rPr lang="it-IT" sz="1800" b="0" dirty="0" smtClean="0">
                <a:solidFill>
                  <a:srgbClr val="663300"/>
                </a:solidFill>
                <a:latin typeface="+mn-lt"/>
              </a:rPr>
              <a:t>cercato (0.04)</a:t>
            </a:r>
            <a:endParaRPr lang="it-IT" sz="1800" b="0" dirty="0">
              <a:solidFill>
                <a:srgbClr val="663300"/>
              </a:solidFill>
              <a:latin typeface="+mn-lt"/>
            </a:endParaRPr>
          </a:p>
          <a:p>
            <a:pPr marL="271463" indent="-271463" algn="just">
              <a:buFontTx/>
              <a:buAutoNum type="arabicPeriod"/>
            </a:pPr>
            <a:r>
              <a:rPr lang="it-IT" sz="1800" b="0" dirty="0">
                <a:solidFill>
                  <a:srgbClr val="663300"/>
                </a:solidFill>
                <a:latin typeface="+mn-lt"/>
              </a:rPr>
              <a:t>Il valore di </a:t>
            </a:r>
            <a:r>
              <a:rPr lang="it-IT" sz="1800" b="0" i="1" dirty="0" err="1">
                <a:solidFill>
                  <a:srgbClr val="663300"/>
                </a:solidFill>
                <a:latin typeface="Times New Roman"/>
                <a:cs typeface="Times New Roman"/>
              </a:rPr>
              <a:t>z</a:t>
            </a:r>
            <a:r>
              <a:rPr lang="it-IT" sz="1800" b="0" dirty="0">
                <a:solidFill>
                  <a:srgbClr val="663300"/>
                </a:solidFill>
                <a:latin typeface="+mn-lt"/>
              </a:rPr>
              <a:t> 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</a:rPr>
              <a:t>e dato  </a:t>
            </a:r>
            <a:r>
              <a:rPr lang="it-IT" altLang="ja-JP" sz="1800" b="0" dirty="0">
                <a:solidFill>
                  <a:srgbClr val="663300"/>
                </a:solidFill>
                <a:latin typeface="+mn-lt"/>
              </a:rPr>
              <a:t>dalla </a:t>
            </a:r>
            <a:r>
              <a:rPr lang="it-IT" altLang="ja-JP" sz="1800" b="0" dirty="0" smtClean="0">
                <a:solidFill>
                  <a:srgbClr val="663300"/>
                </a:solidFill>
                <a:latin typeface="+mn-lt"/>
              </a:rPr>
              <a:t>somma </a:t>
            </a:r>
            <a:r>
              <a:rPr lang="it-IT" sz="2000" b="0" i="1" dirty="0" err="1" smtClean="0">
                <a:solidFill>
                  <a:srgbClr val="292934"/>
                </a:solidFill>
                <a:latin typeface="Times New Roman"/>
                <a:cs typeface="Times New Roman"/>
              </a:rPr>
              <a:t>z</a:t>
            </a:r>
            <a:r>
              <a:rPr lang="it-IT" sz="2000" b="0" dirty="0" smtClean="0">
                <a:solidFill>
                  <a:srgbClr val="292934"/>
                </a:solidFill>
                <a:latin typeface="Times New Roman"/>
                <a:cs typeface="Times New Roman"/>
              </a:rPr>
              <a:t> </a:t>
            </a:r>
            <a:r>
              <a:rPr lang="it-IT" sz="2000" b="0" dirty="0">
                <a:solidFill>
                  <a:srgbClr val="292934"/>
                </a:solidFill>
                <a:latin typeface="Times New Roman"/>
                <a:cs typeface="Times New Roman"/>
              </a:rPr>
              <a:t>= 1.4 + 0.04 = </a:t>
            </a:r>
            <a:r>
              <a:rPr lang="it-IT" sz="2000" dirty="0">
                <a:solidFill>
                  <a:srgbClr val="292934"/>
                </a:solidFill>
                <a:latin typeface="Times New Roman"/>
                <a:cs typeface="Times New Roman"/>
              </a:rPr>
              <a:t>1.44</a:t>
            </a:r>
          </a:p>
        </p:txBody>
      </p:sp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8185285"/>
              </p:ext>
            </p:extLst>
          </p:nvPr>
        </p:nvGraphicFramePr>
        <p:xfrm>
          <a:off x="6243638" y="4214813"/>
          <a:ext cx="1436687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243" name="Equation" r:id="rId5" imgW="660400" imgH="165100" progId="Equation.3">
                  <p:embed/>
                </p:oleObj>
              </mc:Choice>
              <mc:Fallback>
                <p:oleObj name="Equation" r:id="rId5" imgW="6604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43638" y="4214813"/>
                        <a:ext cx="1436687" cy="360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368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43869" y="185738"/>
            <a:ext cx="8014331" cy="823912"/>
          </a:xfrm>
        </p:spPr>
        <p:txBody>
          <a:bodyPr>
            <a:normAutofit/>
          </a:bodyPr>
          <a:lstStyle/>
          <a:p>
            <a:pPr eaLnBrk="1" hangingPunct="1"/>
            <a:r>
              <a:rPr lang="it-IT" b="0" dirty="0" smtClean="0">
                <a:latin typeface="Tahoma" charset="0"/>
              </a:rPr>
              <a:t>Uso </a:t>
            </a:r>
            <a:r>
              <a:rPr lang="it-IT" b="0" dirty="0">
                <a:latin typeface="Tahoma" charset="0"/>
              </a:rPr>
              <a:t>della </a:t>
            </a:r>
            <a:r>
              <a:rPr lang="it-IT" b="0" dirty="0" smtClean="0">
                <a:latin typeface="Tahoma" charset="0"/>
              </a:rPr>
              <a:t>Normale Standard</a:t>
            </a:r>
            <a:endParaRPr lang="it-IT" b="0" dirty="0">
              <a:latin typeface="Tahoma" charset="0"/>
            </a:endParaRPr>
          </a:p>
        </p:txBody>
      </p:sp>
      <p:sp>
        <p:nvSpPr>
          <p:cNvPr id="64514" name="Text Box 1028"/>
          <p:cNvSpPr txBox="1">
            <a:spLocks noChangeArrowheads="1"/>
          </p:cNvSpPr>
          <p:nvPr/>
        </p:nvSpPr>
        <p:spPr bwMode="auto">
          <a:xfrm>
            <a:off x="560281" y="970972"/>
            <a:ext cx="8229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>
                <a:solidFill>
                  <a:srgbClr val="800000"/>
                </a:solidFill>
                <a:latin typeface="+mn-lt"/>
              </a:rPr>
              <a:t>Indagine </a:t>
            </a:r>
            <a:r>
              <a:rPr lang="it-IT" sz="1800" b="0" dirty="0" err="1">
                <a:solidFill>
                  <a:srgbClr val="800000"/>
                </a:solidFill>
                <a:latin typeface="+mn-lt"/>
              </a:rPr>
              <a:t>sull</a:t>
            </a:r>
            <a:r>
              <a:rPr lang="ja-JP" altLang="it-IT" sz="1800" b="0" dirty="0">
                <a:solidFill>
                  <a:srgbClr val="800000"/>
                </a:solidFill>
                <a:latin typeface="+mn-lt"/>
              </a:rPr>
              <a:t>’</a:t>
            </a:r>
            <a:r>
              <a:rPr lang="it-IT" altLang="ja-JP" sz="1800" b="0" dirty="0">
                <a:solidFill>
                  <a:srgbClr val="800000"/>
                </a:solidFill>
                <a:latin typeface="+mn-lt"/>
              </a:rPr>
              <a:t>uso degli integratori dietetici: </a:t>
            </a:r>
            <a:r>
              <a:rPr lang="it-IT" altLang="ja-JP" sz="1800" b="0" dirty="0" err="1">
                <a:solidFill>
                  <a:srgbClr val="800000"/>
                </a:solidFill>
                <a:latin typeface="+mn-lt"/>
              </a:rPr>
              <a:t>n</a:t>
            </a:r>
            <a:r>
              <a:rPr lang="it-IT" altLang="ja-JP" sz="1800" b="0" dirty="0">
                <a:solidFill>
                  <a:srgbClr val="800000"/>
                </a:solidFill>
                <a:latin typeface="+mn-lt"/>
              </a:rPr>
              <a:t>=2000 persone, media annuale </a:t>
            </a:r>
            <a:r>
              <a:rPr lang="it-IT" altLang="ja-JP" sz="1800" i="1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m</a:t>
            </a:r>
            <a:r>
              <a:rPr lang="it-IT" altLang="ja-JP" sz="1800" b="0" dirty="0" smtClean="0">
                <a:solidFill>
                  <a:srgbClr val="800000"/>
                </a:solidFill>
                <a:latin typeface="+mn-lt"/>
              </a:rPr>
              <a:t>=100</a:t>
            </a:r>
            <a:r>
              <a:rPr lang="it-IT" altLang="ja-JP" sz="1800" b="0" dirty="0">
                <a:solidFill>
                  <a:srgbClr val="800000"/>
                </a:solidFill>
                <a:latin typeface="+mn-lt"/>
              </a:rPr>
              <a:t>, deviazione standard </a:t>
            </a:r>
            <a:r>
              <a:rPr lang="it-IT" altLang="ja-JP" sz="1800" b="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s</a:t>
            </a:r>
            <a:r>
              <a:rPr lang="it-IT" altLang="ja-JP" sz="1800" b="0" dirty="0">
                <a:solidFill>
                  <a:srgbClr val="800000"/>
                </a:solidFill>
                <a:latin typeface="+mn-lt"/>
              </a:rPr>
              <a:t> =15. </a:t>
            </a:r>
            <a:endParaRPr lang="it-IT" sz="1800" b="0" dirty="0">
              <a:solidFill>
                <a:srgbClr val="800000"/>
              </a:solidFill>
              <a:latin typeface="+mn-lt"/>
            </a:endParaRPr>
          </a:p>
        </p:txBody>
      </p:sp>
      <p:sp>
        <p:nvSpPr>
          <p:cNvPr id="64515" name="Rectangle 1036"/>
          <p:cNvSpPr>
            <a:spLocks noChangeArrowheads="1"/>
          </p:cNvSpPr>
          <p:nvPr/>
        </p:nvSpPr>
        <p:spPr bwMode="auto">
          <a:xfrm>
            <a:off x="388620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it-IT"/>
          </a:p>
        </p:txBody>
      </p:sp>
      <p:grpSp>
        <p:nvGrpSpPr>
          <p:cNvPr id="64542" name="Group 1051"/>
          <p:cNvGrpSpPr>
            <a:grpSpLocks/>
          </p:cNvGrpSpPr>
          <p:nvPr/>
        </p:nvGrpSpPr>
        <p:grpSpPr bwMode="auto">
          <a:xfrm>
            <a:off x="1616075" y="2346326"/>
            <a:ext cx="633413" cy="573088"/>
            <a:chOff x="1090" y="1577"/>
            <a:chExt cx="399" cy="361"/>
          </a:xfrm>
        </p:grpSpPr>
        <p:sp>
          <p:nvSpPr>
            <p:cNvPr id="64553" name="Rectangle 1047"/>
            <p:cNvSpPr>
              <a:spLocks noChangeArrowheads="1"/>
            </p:cNvSpPr>
            <p:nvPr/>
          </p:nvSpPr>
          <p:spPr bwMode="auto">
            <a:xfrm>
              <a:off x="1489" y="1667"/>
              <a:ext cx="0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it-IT" sz="2800" b="0" dirty="0">
                <a:solidFill>
                  <a:srgbClr val="292934"/>
                </a:solidFill>
              </a:endParaRPr>
            </a:p>
          </p:txBody>
        </p:sp>
        <p:sp>
          <p:nvSpPr>
            <p:cNvPr id="64554" name="Rectangle 1048"/>
            <p:cNvSpPr>
              <a:spLocks noChangeArrowheads="1"/>
            </p:cNvSpPr>
            <p:nvPr/>
          </p:nvSpPr>
          <p:spPr bwMode="auto">
            <a:xfrm>
              <a:off x="1090" y="1577"/>
              <a:ext cx="0" cy="2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endParaRPr lang="it-IT" sz="2800" b="0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5" name="Gruppo 4"/>
          <p:cNvGrpSpPr/>
          <p:nvPr/>
        </p:nvGrpSpPr>
        <p:grpSpPr>
          <a:xfrm>
            <a:off x="504825" y="4703763"/>
            <a:ext cx="8077058" cy="1578346"/>
            <a:chOff x="504825" y="4703763"/>
            <a:chExt cx="8077058" cy="1578346"/>
          </a:xfrm>
        </p:grpSpPr>
        <p:sp>
          <p:nvSpPr>
            <p:cNvPr id="64520" name="Text Box 1031"/>
            <p:cNvSpPr txBox="1">
              <a:spLocks noChangeArrowheads="1"/>
            </p:cNvSpPr>
            <p:nvPr/>
          </p:nvSpPr>
          <p:spPr bwMode="auto">
            <a:xfrm>
              <a:off x="504825" y="4703763"/>
              <a:ext cx="6079225" cy="5508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88925" indent="-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latin typeface="Tahoma" charset="0"/>
                </a:rPr>
                <a:t>C)</a:t>
              </a:r>
              <a:r>
                <a:rPr lang="it-IT" sz="1400" b="0" dirty="0">
                  <a:latin typeface="Tahoma" charset="0"/>
                </a:rPr>
                <a:t> Quante persone assumono l</a:t>
              </a:r>
              <a:r>
                <a:rPr lang="ja-JP" altLang="it-IT" sz="1400" b="0" dirty="0">
                  <a:latin typeface="Tahoma" charset="0"/>
                </a:rPr>
                <a:t>’</a:t>
              </a:r>
              <a:r>
                <a:rPr lang="it-IT" altLang="ja-JP" sz="1400" b="0" dirty="0">
                  <a:latin typeface="Tahoma" charset="0"/>
                </a:rPr>
                <a:t>integratore </a:t>
              </a:r>
              <a:r>
                <a:rPr lang="it-IT" altLang="ja-JP" sz="1400" i="1" u="sng" dirty="0">
                  <a:solidFill>
                    <a:srgbClr val="0000FF"/>
                  </a:solidFill>
                  <a:latin typeface="Tahoma" charset="0"/>
                </a:rPr>
                <a:t>fra 106 e 112 </a:t>
              </a:r>
              <a:r>
                <a:rPr lang="it-IT" altLang="ja-JP" sz="1400" b="0" dirty="0">
                  <a:latin typeface="Tahoma" charset="0"/>
                </a:rPr>
                <a:t>volte </a:t>
              </a:r>
              <a:r>
                <a:rPr lang="it-IT" altLang="ja-JP" sz="1400" b="0" dirty="0" smtClean="0">
                  <a:latin typeface="Tahoma" charset="0"/>
                </a:rPr>
                <a:t>l</a:t>
              </a:r>
              <a:r>
                <a:rPr lang="ja-JP" altLang="it-IT" sz="1400" b="0" dirty="0" smtClean="0">
                  <a:latin typeface="Tahoma" charset="0"/>
                </a:rPr>
                <a:t>’</a:t>
              </a:r>
              <a:r>
                <a:rPr lang="it-IT" altLang="ja-JP" sz="1400" b="0" dirty="0" smtClean="0">
                  <a:latin typeface="Tahoma" charset="0"/>
                </a:rPr>
                <a:t>anno</a:t>
              </a:r>
              <a:r>
                <a:rPr lang="it-IT" altLang="ja-JP" sz="1400" b="0" dirty="0">
                  <a:latin typeface="Tahoma" charset="0"/>
                </a:rPr>
                <a:t>?</a:t>
              </a:r>
              <a:endParaRPr lang="it-IT" sz="1400" b="0" dirty="0">
                <a:latin typeface="Tahoma" charset="0"/>
              </a:endParaRPr>
            </a:p>
          </p:txBody>
        </p:sp>
        <p:pic>
          <p:nvPicPr>
            <p:cNvPr id="64521" name="Picture 1034" descr="Fig_4-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86"/>
            <a:stretch>
              <a:fillRect/>
            </a:stretch>
          </p:blipFill>
          <p:spPr bwMode="auto">
            <a:xfrm>
              <a:off x="6638783" y="4726359"/>
              <a:ext cx="1943100" cy="1555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2" name="Text Box 1082"/>
            <p:cNvSpPr txBox="1">
              <a:spLocks noChangeArrowheads="1"/>
            </p:cNvSpPr>
            <p:nvPr/>
          </p:nvSpPr>
          <p:spPr bwMode="auto">
            <a:xfrm>
              <a:off x="3121025" y="5323673"/>
              <a:ext cx="3167113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latin typeface="Tahoma" charset="0"/>
                </a:rPr>
                <a:t>Area colorata=0.2881-0.1544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 dirty="0" smtClean="0">
                  <a:latin typeface="Tahoma" charset="0"/>
                </a:rPr>
                <a:t>Percentuale = 13.3%</a:t>
              </a:r>
              <a:endParaRPr lang="it-IT" sz="1400" b="0" dirty="0">
                <a:latin typeface="Tahoma" charset="0"/>
              </a:endParaRPr>
            </a:p>
          </p:txBody>
        </p:sp>
        <p:sp>
          <p:nvSpPr>
            <p:cNvPr id="64523" name="Text Box 1083"/>
            <p:cNvSpPr txBox="1">
              <a:spLocks noChangeArrowheads="1"/>
            </p:cNvSpPr>
            <p:nvPr/>
          </p:nvSpPr>
          <p:spPr bwMode="auto">
            <a:xfrm>
              <a:off x="904875" y="5455788"/>
              <a:ext cx="1933575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800" b="0" i="1" dirty="0"/>
                <a:t>z</a:t>
              </a:r>
              <a:r>
                <a:rPr lang="it-IT" sz="1800" b="0" baseline="-25000" dirty="0"/>
                <a:t>1</a:t>
              </a:r>
              <a:r>
                <a:rPr lang="it-IT" sz="1800" b="0" dirty="0"/>
                <a:t>= 0.40,  </a:t>
              </a:r>
              <a:r>
                <a:rPr lang="it-IT" sz="1800" b="0" i="1" dirty="0"/>
                <a:t>z</a:t>
              </a:r>
              <a:r>
                <a:rPr lang="it-IT" sz="1800" b="0" baseline="-25000" dirty="0"/>
                <a:t>2</a:t>
              </a:r>
              <a:r>
                <a:rPr lang="it-IT" sz="1800" b="0" dirty="0"/>
                <a:t>= 0.80</a:t>
              </a:r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567164" y="1646238"/>
            <a:ext cx="7932311" cy="1482725"/>
            <a:chOff x="567164" y="1646238"/>
            <a:chExt cx="7932311" cy="1482725"/>
          </a:xfrm>
        </p:grpSpPr>
        <p:pic>
          <p:nvPicPr>
            <p:cNvPr id="64539" name="Picture 1032" descr="Fig_4-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919"/>
            <a:stretch>
              <a:fillRect/>
            </a:stretch>
          </p:blipFill>
          <p:spPr bwMode="auto">
            <a:xfrm>
              <a:off x="6556375" y="1646238"/>
              <a:ext cx="1943100" cy="1482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40" name="Text Box 1029"/>
            <p:cNvSpPr txBox="1">
              <a:spLocks noChangeArrowheads="1"/>
            </p:cNvSpPr>
            <p:nvPr/>
          </p:nvSpPr>
          <p:spPr bwMode="auto">
            <a:xfrm>
              <a:off x="567164" y="1728788"/>
              <a:ext cx="5930578" cy="3794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88925" indent="-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Tahoma" charset="0"/>
                </a:rPr>
                <a:t>A)</a:t>
              </a: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 Quante persone assumono l</a:t>
              </a:r>
              <a:r>
                <a:rPr lang="ja-JP" altLang="it-IT" sz="1400" b="0" dirty="0">
                  <a:solidFill>
                    <a:srgbClr val="292934"/>
                  </a:solidFill>
                  <a:latin typeface="Tahoma" charset="0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Tahoma" charset="0"/>
                </a:rPr>
                <a:t>integratore </a:t>
              </a:r>
              <a:r>
                <a:rPr lang="it-IT" altLang="ja-JP" sz="1400" i="1" u="sng" dirty="0">
                  <a:solidFill>
                    <a:srgbClr val="0000FF"/>
                  </a:solidFill>
                  <a:latin typeface="Tahoma" charset="0"/>
                </a:rPr>
                <a:t>al più</a:t>
              </a:r>
              <a:r>
                <a:rPr lang="it-IT" altLang="ja-JP" sz="1400" b="0" i="1" u="sng" dirty="0">
                  <a:solidFill>
                    <a:srgbClr val="0000FF"/>
                  </a:solidFill>
                  <a:latin typeface="Tahoma" charset="0"/>
                </a:rPr>
                <a:t> </a:t>
              </a:r>
              <a:r>
                <a:rPr lang="it-IT" altLang="ja-JP" sz="1400" u="sng" dirty="0">
                  <a:solidFill>
                    <a:srgbClr val="0000FF"/>
                  </a:solidFill>
                  <a:latin typeface="Tahoma" charset="0"/>
                </a:rPr>
                <a:t>115 volte 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Tahoma" charset="0"/>
                </a:rPr>
                <a:t>l</a:t>
              </a:r>
              <a:r>
                <a:rPr lang="ja-JP" altLang="it-IT" sz="1400" b="0" dirty="0" smtClean="0">
                  <a:solidFill>
                    <a:srgbClr val="292934"/>
                  </a:solidFill>
                  <a:latin typeface="Tahoma" charset="0"/>
                </a:rPr>
                <a:t>’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Tahoma" charset="0"/>
                </a:rPr>
                <a:t>anno</a:t>
              </a:r>
              <a:r>
                <a:rPr lang="it-IT" altLang="ja-JP" sz="1400" b="0" dirty="0">
                  <a:solidFill>
                    <a:srgbClr val="292934"/>
                  </a:solidFill>
                  <a:latin typeface="Tahoma" charset="0"/>
                </a:rPr>
                <a:t>? </a:t>
              </a:r>
              <a:endParaRPr lang="it-IT" sz="1400" b="0" dirty="0">
                <a:solidFill>
                  <a:srgbClr val="292934"/>
                </a:solidFill>
                <a:latin typeface="Tahoma" charset="0"/>
              </a:endParaRPr>
            </a:p>
          </p:txBody>
        </p:sp>
        <p:sp>
          <p:nvSpPr>
            <p:cNvPr id="64543" name="Text Box 1052"/>
            <p:cNvSpPr txBox="1">
              <a:spLocks noChangeArrowheads="1"/>
            </p:cNvSpPr>
            <p:nvPr/>
          </p:nvSpPr>
          <p:spPr bwMode="auto">
            <a:xfrm>
              <a:off x="3039585" y="2259381"/>
              <a:ext cx="2830513" cy="630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Area colorata = 0.5000 + 0.3413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Percentuale   = 84%.   </a:t>
              </a:r>
            </a:p>
          </p:txBody>
        </p:sp>
        <p:graphicFrame>
          <p:nvGraphicFramePr>
            <p:cNvPr id="2" name="Oggetto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28008798"/>
                </p:ext>
              </p:extLst>
            </p:nvPr>
          </p:nvGraphicFramePr>
          <p:xfrm>
            <a:off x="972267" y="2272184"/>
            <a:ext cx="1777252" cy="6046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510" name="Equation" r:id="rId5" imgW="1231900" imgH="419100" progId="Equation.3">
                    <p:embed/>
                  </p:oleObj>
                </mc:Choice>
                <mc:Fallback>
                  <p:oleObj name="Equation" r:id="rId5" imgW="1231900" imgH="419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972267" y="2272184"/>
                          <a:ext cx="1777252" cy="60463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" name="Gruppo 3"/>
          <p:cNvGrpSpPr/>
          <p:nvPr/>
        </p:nvGrpSpPr>
        <p:grpSpPr>
          <a:xfrm>
            <a:off x="533400" y="3111026"/>
            <a:ext cx="8015885" cy="1522412"/>
            <a:chOff x="533400" y="3111026"/>
            <a:chExt cx="8015885" cy="1522412"/>
          </a:xfrm>
        </p:grpSpPr>
        <p:sp>
          <p:nvSpPr>
            <p:cNvPr id="64524" name="Text Box 1030"/>
            <p:cNvSpPr txBox="1">
              <a:spLocks noChangeArrowheads="1"/>
            </p:cNvSpPr>
            <p:nvPr/>
          </p:nvSpPr>
          <p:spPr bwMode="auto">
            <a:xfrm>
              <a:off x="533400" y="3111026"/>
              <a:ext cx="5964342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288925" indent="-288925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just" eaLnBrk="1" hangingPunct="1">
                <a:spcBef>
                  <a:spcPct val="50000"/>
                </a:spcBef>
              </a:pPr>
              <a:r>
                <a:rPr lang="it-IT" sz="1400" dirty="0">
                  <a:solidFill>
                    <a:srgbClr val="292934"/>
                  </a:solidFill>
                  <a:latin typeface="Tahoma" charset="0"/>
                </a:rPr>
                <a:t>B)</a:t>
              </a: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 Quante persone assumono l</a:t>
              </a:r>
              <a:r>
                <a:rPr lang="ja-JP" altLang="it-IT" sz="1400" b="0" dirty="0">
                  <a:solidFill>
                    <a:srgbClr val="292934"/>
                  </a:solidFill>
                  <a:latin typeface="Tahoma" charset="0"/>
                </a:rPr>
                <a:t>’</a:t>
              </a:r>
              <a:r>
                <a:rPr lang="it-IT" altLang="ja-JP" sz="1400" b="0" dirty="0">
                  <a:solidFill>
                    <a:srgbClr val="292934"/>
                  </a:solidFill>
                  <a:latin typeface="Tahoma" charset="0"/>
                </a:rPr>
                <a:t>integratore </a:t>
              </a:r>
              <a:r>
                <a:rPr lang="it-IT" altLang="ja-JP" sz="1400" i="1" u="sng" dirty="0">
                  <a:solidFill>
                    <a:srgbClr val="0000FF"/>
                  </a:solidFill>
                  <a:latin typeface="Tahoma" charset="0"/>
                </a:rPr>
                <a:t>da </a:t>
              </a:r>
              <a:r>
                <a:rPr lang="it-IT" altLang="ja-JP" sz="1400" i="1" u="sng" dirty="0" smtClean="0">
                  <a:solidFill>
                    <a:srgbClr val="0000FF"/>
                  </a:solidFill>
                  <a:latin typeface="Tahoma" charset="0"/>
                </a:rPr>
                <a:t>70 </a:t>
              </a:r>
              <a:r>
                <a:rPr lang="it-IT" altLang="ja-JP" sz="1400" i="1" u="sng" dirty="0">
                  <a:solidFill>
                    <a:srgbClr val="0000FF"/>
                  </a:solidFill>
                  <a:latin typeface="Tahoma" charset="0"/>
                </a:rPr>
                <a:t>a 100 </a:t>
              </a:r>
              <a:r>
                <a:rPr lang="it-IT" altLang="ja-JP" sz="1400" b="0" dirty="0">
                  <a:solidFill>
                    <a:srgbClr val="292934"/>
                  </a:solidFill>
                  <a:latin typeface="Tahoma" charset="0"/>
                </a:rPr>
                <a:t>volte l</a:t>
              </a:r>
              <a:r>
                <a:rPr lang="ja-JP" altLang="it-IT" sz="1400" b="0" dirty="0" smtClean="0">
                  <a:solidFill>
                    <a:srgbClr val="292934"/>
                  </a:solidFill>
                  <a:latin typeface="Tahoma" charset="0"/>
                </a:rPr>
                <a:t>’</a:t>
              </a:r>
              <a:r>
                <a:rPr lang="it-IT" altLang="ja-JP" sz="1400" b="0" dirty="0" smtClean="0">
                  <a:solidFill>
                    <a:srgbClr val="292934"/>
                  </a:solidFill>
                  <a:latin typeface="Tahoma" charset="0"/>
                </a:rPr>
                <a:t>anno</a:t>
              </a:r>
              <a:r>
                <a:rPr lang="it-IT" altLang="ja-JP" sz="1400" b="0" dirty="0">
                  <a:solidFill>
                    <a:srgbClr val="292934"/>
                  </a:solidFill>
                  <a:latin typeface="Tahoma" charset="0"/>
                </a:rPr>
                <a:t>? </a:t>
              </a:r>
              <a:endParaRPr lang="it-IT" sz="1400" b="0" dirty="0">
                <a:solidFill>
                  <a:srgbClr val="292934"/>
                </a:solidFill>
                <a:latin typeface="Tahoma" charset="0"/>
              </a:endParaRPr>
            </a:p>
          </p:txBody>
        </p:sp>
        <p:pic>
          <p:nvPicPr>
            <p:cNvPr id="64525" name="Picture 1033" descr="Fig_4-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8815"/>
            <a:stretch>
              <a:fillRect/>
            </a:stretch>
          </p:blipFill>
          <p:spPr bwMode="auto">
            <a:xfrm>
              <a:off x="6606185" y="3160238"/>
              <a:ext cx="1943100" cy="147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527" name="Text Box 1067"/>
            <p:cNvSpPr txBox="1">
              <a:spLocks noChangeArrowheads="1"/>
            </p:cNvSpPr>
            <p:nvPr/>
          </p:nvSpPr>
          <p:spPr bwMode="auto">
            <a:xfrm>
              <a:off x="2965128" y="3522249"/>
              <a:ext cx="3384654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Area a sinistra </a:t>
              </a:r>
              <a:r>
                <a:rPr lang="it-IT" sz="1400" b="0" dirty="0" smtClean="0">
                  <a:solidFill>
                    <a:srgbClr val="292934"/>
                  </a:solidFill>
                  <a:latin typeface="Tahoma" charset="0"/>
                </a:rPr>
                <a:t>di -2 = 0.228</a:t>
              </a:r>
              <a:endParaRPr lang="it-IT" sz="1400" b="0" dirty="0">
                <a:solidFill>
                  <a:srgbClr val="292934"/>
                </a:solidFill>
                <a:latin typeface="Tahoma" charset="0"/>
              </a:endParaRP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 dirty="0" smtClean="0">
                  <a:solidFill>
                    <a:srgbClr val="292934"/>
                  </a:solidFill>
                  <a:latin typeface="Tahoma" charset="0"/>
                </a:rPr>
                <a:t>Area colorata = 0.5000 - 0.023</a:t>
              </a: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=0.477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it-IT" sz="1400" b="0" dirty="0" smtClean="0">
                  <a:solidFill>
                    <a:srgbClr val="292934"/>
                  </a:solidFill>
                  <a:latin typeface="Tahoma" charset="0"/>
                </a:rPr>
                <a:t>Percentuale </a:t>
              </a:r>
              <a:r>
                <a:rPr lang="it-IT" sz="1400" b="0" dirty="0">
                  <a:solidFill>
                    <a:srgbClr val="292934"/>
                  </a:solidFill>
                  <a:latin typeface="Tahoma" charset="0"/>
                </a:rPr>
                <a:t>= 47.72%</a:t>
              </a:r>
            </a:p>
          </p:txBody>
        </p:sp>
        <p:graphicFrame>
          <p:nvGraphicFramePr>
            <p:cNvPr id="47" name="Oggetto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05213001"/>
                </p:ext>
              </p:extLst>
            </p:nvPr>
          </p:nvGraphicFramePr>
          <p:xfrm>
            <a:off x="1028378" y="3733870"/>
            <a:ext cx="1722437" cy="6048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4511" name="Equation" r:id="rId8" imgW="1193800" imgH="419100" progId="Equation.3">
                    <p:embed/>
                  </p:oleObj>
                </mc:Choice>
                <mc:Fallback>
                  <p:oleObj name="Equation" r:id="rId8" imgW="1193800" imgH="419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1028378" y="3733870"/>
                          <a:ext cx="1722437" cy="6048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" name="CasellaDiTesto 5"/>
          <p:cNvSpPr txBox="1"/>
          <p:nvPr/>
        </p:nvSpPr>
        <p:spPr>
          <a:xfrm>
            <a:off x="810699" y="6160548"/>
            <a:ext cx="2148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0" dirty="0" smtClean="0">
                <a:latin typeface="+mn-lt"/>
              </a:rPr>
              <a:t>MINITAB</a:t>
            </a:r>
            <a:endParaRPr lang="it-IT" b="0" dirty="0">
              <a:latin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75859"/>
            <a:ext cx="8229600" cy="990600"/>
          </a:xfrm>
        </p:spPr>
        <p:txBody>
          <a:bodyPr/>
          <a:lstStyle/>
          <a:p>
            <a:r>
              <a:rPr lang="it-IT" dirty="0" smtClean="0"/>
              <a:t>Esempio #1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36985" y="1052075"/>
            <a:ext cx="8489704" cy="5322012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57188" algn="just">
              <a:lnSpc>
                <a:spcPct val="90000"/>
              </a:lnSpc>
              <a:buNone/>
            </a:pPr>
            <a:r>
              <a:rPr lang="it-IT" sz="2000" b="0" dirty="0" smtClean="0">
                <a:ea typeface="ＭＳ Ｐゴシック" charset="0"/>
              </a:rPr>
              <a:t>Mack Corporation costruisce modellini per collezionisti e fra questi una macchina da corso Ferrari molto ambita dai clienti. I tempi di assemblaggio di questo modello hanno distribuzione normale con una media di 55 minuti e una deviazione standard di 4 minuti. L'azienda chiude alle 17 tutti i giorni: se un dipendente inizia l’assemblaggio alle ore 16, quale è la probabilità che questa operazione sarà terminata prima del termine dell’orario di lavoro?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n-US" b="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63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49833"/>
            <a:ext cx="8229600" cy="810460"/>
          </a:xfrm>
        </p:spPr>
        <p:txBody>
          <a:bodyPr/>
          <a:lstStyle/>
          <a:p>
            <a:r>
              <a:rPr lang="it-IT" dirty="0"/>
              <a:t>Esempio </a:t>
            </a:r>
            <a:r>
              <a:rPr lang="it-IT" dirty="0" smtClean="0"/>
              <a:t>#2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0915" y="1105365"/>
            <a:ext cx="8346456" cy="5465985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buNone/>
            </a:pPr>
            <a:r>
              <a:rPr lang="it-IT" sz="2000" b="0" dirty="0" smtClean="0">
                <a:ea typeface="ＭＳ Ｐゴシック" charset="0"/>
              </a:rPr>
              <a:t>Le macchine per il riempimento delle lattine sono regolate per versare 12 once di bibita in ogni lattina. Tuttavia, la quantità effettiva versata in ogni lattina non è esattamente 12 once, ma varia </a:t>
            </a:r>
            <a:r>
              <a:rPr lang="it-IT" sz="2000" b="0" dirty="0" err="1" smtClean="0">
                <a:ea typeface="ＭＳ Ｐゴシック" charset="0"/>
              </a:rPr>
              <a:t>dalluna</a:t>
            </a:r>
            <a:r>
              <a:rPr lang="it-IT" sz="2000" b="0" dirty="0" smtClean="0">
                <a:ea typeface="ＭＳ Ｐゴシック" charset="0"/>
              </a:rPr>
              <a:t> all’altra. Misure dettagliate hanno indicato che la quantità netta di bibita inserita nelle lattine ha una distribuzione normale con una media di 12 once e una deviazione standard di 0.015 once.</a:t>
            </a:r>
          </a:p>
          <a:p>
            <a:pPr marL="342900" indent="-342900" algn="just">
              <a:lnSpc>
                <a:spcPct val="90000"/>
              </a:lnSpc>
              <a:buClrTx/>
              <a:buAutoNum type="alphaLcParenR"/>
            </a:pPr>
            <a:r>
              <a:rPr lang="it-IT" sz="2000" b="0" dirty="0" smtClean="0">
                <a:ea typeface="ＭＳ Ｐゴシック" charset="0"/>
              </a:rPr>
              <a:t>Qual è la probabilità che selezionando una lattina a caso questa contenga una quantità di soda compresa fra 11.97-11.99 once? </a:t>
            </a:r>
          </a:p>
          <a:p>
            <a:pPr marL="342900" indent="-342900" algn="just">
              <a:lnSpc>
                <a:spcPct val="90000"/>
              </a:lnSpc>
              <a:buClrTx/>
              <a:buAutoNum type="alphaLcParenR"/>
            </a:pPr>
            <a:r>
              <a:rPr lang="it-IT" sz="2000" b="0" dirty="0" smtClean="0">
                <a:ea typeface="ＭＳ Ｐゴシック" charset="0"/>
              </a:rPr>
              <a:t>Qual è la percentuale di lattine che contengono contengono 12.02-12.07 once di soda?</a:t>
            </a:r>
            <a:endParaRPr lang="it-IT" sz="2000" b="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32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4584" y="447097"/>
            <a:ext cx="8229600" cy="835118"/>
          </a:xfrm>
        </p:spPr>
        <p:txBody>
          <a:bodyPr/>
          <a:lstStyle/>
          <a:p>
            <a:r>
              <a:rPr lang="it-IT" dirty="0"/>
              <a:t>Esempio </a:t>
            </a:r>
            <a:r>
              <a:rPr lang="it-IT" dirty="0" smtClean="0"/>
              <a:t>#3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6342" y="1294856"/>
            <a:ext cx="8558018" cy="5008137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2000" b="0" dirty="0" smtClean="0">
                <a:ea typeface="ＭＳ Ｐゴシック" charset="0"/>
              </a:rPr>
              <a:t>La vita di una calcolatrice Texas Instruments ha una distribuzione normale, con una media di 54 mesi e una deviazione standard di 8 mesi. Quale dovrebbe essere il periodo di garanzia per sostituire una calcolatrice che non funziona correttamente se la società non vuole sostituire più dell'1% di tutte le calcolatrici vendute?</a:t>
            </a:r>
          </a:p>
          <a:p>
            <a:pPr algn="just">
              <a:buFont typeface="Tahoma" charset="0"/>
              <a:buChar char=" "/>
            </a:pPr>
            <a:endParaRPr lang="en-US" b="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29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16665" y="330750"/>
            <a:ext cx="8229600" cy="817598"/>
          </a:xfrm>
        </p:spPr>
        <p:txBody>
          <a:bodyPr/>
          <a:lstStyle/>
          <a:p>
            <a:r>
              <a:rPr lang="it-IT" dirty="0" smtClean="0"/>
              <a:t>Durata Test Ingresso</a:t>
            </a: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513442" y="4836570"/>
            <a:ext cx="84988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800" b="0" dirty="0" smtClean="0">
                <a:latin typeface="+mn-lt"/>
              </a:rPr>
              <a:t>L’istogramma dei valori di Durata può essere approssimato da una distribuzione di probabilità normale di media </a:t>
            </a:r>
            <a:r>
              <a:rPr lang="it-IT" sz="1800" b="0" dirty="0" smtClean="0">
                <a:latin typeface="Symbol" charset="2"/>
                <a:cs typeface="Symbol" charset="2"/>
              </a:rPr>
              <a:t>m</a:t>
            </a:r>
            <a:r>
              <a:rPr lang="it-IT" sz="1800" b="0" dirty="0" smtClean="0">
                <a:latin typeface="+mn-lt"/>
              </a:rPr>
              <a:t> = 43 e deviazione standard </a:t>
            </a:r>
            <a:r>
              <a:rPr lang="it-IT" sz="1800" b="0" dirty="0" err="1" smtClean="0">
                <a:latin typeface="Symbol" charset="2"/>
                <a:cs typeface="Symbol" charset="2"/>
              </a:rPr>
              <a:t>s</a:t>
            </a:r>
            <a:r>
              <a:rPr lang="it-IT" sz="1800" b="0" dirty="0" smtClean="0">
                <a:latin typeface="Symbol" charset="2"/>
                <a:cs typeface="Symbol" charset="2"/>
              </a:rPr>
              <a:t> </a:t>
            </a:r>
            <a:r>
              <a:rPr lang="it-IT" sz="1800" b="0" dirty="0" smtClean="0">
                <a:latin typeface="+mn-lt"/>
              </a:rPr>
              <a:t>= 8 min. Nella diapositiva che segue sono rappresentati in forma grafica i valori di probabilità calcolati a partire dalla curva normale standard di variabile </a:t>
            </a:r>
            <a:r>
              <a:rPr lang="it-IT" sz="1800" b="0" dirty="0" err="1" smtClean="0">
                <a:latin typeface="+mn-lt"/>
              </a:rPr>
              <a:t>z</a:t>
            </a:r>
            <a:r>
              <a:rPr lang="it-IT" sz="1800" b="0" dirty="0" smtClean="0">
                <a:latin typeface="+mn-lt"/>
              </a:rPr>
              <a:t>: associa a ciascuna curva i valori di Durata (x) che delimitano l’intervallo evidenziato in colore rosso</a:t>
            </a:r>
            <a:endParaRPr lang="it-IT" sz="1800" b="0" dirty="0">
              <a:latin typeface="+mn-lt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077" y="1152720"/>
            <a:ext cx="54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25164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452340"/>
            <a:ext cx="8446968" cy="817597"/>
          </a:xfrm>
        </p:spPr>
        <p:txBody>
          <a:bodyPr/>
          <a:lstStyle/>
          <a:p>
            <a:r>
              <a:rPr lang="it-IT" dirty="0"/>
              <a:t>Durata Test Ingresso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97257" y="3836832"/>
            <a:ext cx="2999583" cy="720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it-IT" sz="1400" b="0" dirty="0" smtClean="0">
                <a:latin typeface="+mn-lt"/>
              </a:rPr>
              <a:t>Z</a:t>
            </a:r>
            <a:r>
              <a:rPr lang="it-IT" sz="1400" b="0" baseline="-25000" dirty="0" smtClean="0">
                <a:latin typeface="+mn-lt"/>
              </a:rPr>
              <a:t>1</a:t>
            </a:r>
            <a:r>
              <a:rPr lang="it-IT" sz="1400" b="0" dirty="0" smtClean="0">
                <a:latin typeface="+mn-lt"/>
              </a:rPr>
              <a:t> = 0 </a:t>
            </a:r>
            <a:r>
              <a:rPr lang="it-IT" sz="1400" b="0" dirty="0" smtClean="0">
                <a:latin typeface="+mn-lt"/>
                <a:sym typeface="Wingdings"/>
              </a:rPr>
              <a:t> X</a:t>
            </a:r>
            <a:r>
              <a:rPr lang="it-IT" sz="1400" b="0" baseline="-25000" dirty="0" smtClean="0">
                <a:latin typeface="+mn-lt"/>
                <a:sym typeface="Wingdings"/>
              </a:rPr>
              <a:t>1</a:t>
            </a:r>
            <a:r>
              <a:rPr lang="it-IT" sz="1400" b="0" dirty="0" smtClean="0">
                <a:latin typeface="+mn-lt"/>
                <a:sym typeface="Wingdings"/>
              </a:rPr>
              <a:t> </a:t>
            </a:r>
            <a:r>
              <a:rPr lang="it-IT" sz="1400" b="0" dirty="0" smtClean="0">
                <a:latin typeface="+mn-lt"/>
              </a:rPr>
              <a:t>= ……</a:t>
            </a:r>
          </a:p>
          <a:p>
            <a:pPr marL="285750" lvl="0" indent="-285750">
              <a:lnSpc>
                <a:spcPct val="150000"/>
              </a:lnSpc>
              <a:buFont typeface="Arial"/>
              <a:buChar char="•"/>
            </a:pP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Z</a:t>
            </a:r>
            <a:r>
              <a:rPr lang="it-IT" sz="1400" b="0" baseline="-25000" dirty="0" smtClean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400" b="0" dirty="0">
                <a:solidFill>
                  <a:srgbClr val="292934"/>
                </a:solidFill>
                <a:latin typeface="Arial"/>
                <a:sym typeface="Wingdings"/>
              </a:rPr>
              <a:t>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  <a:sym typeface="Wingdings"/>
              </a:rPr>
              <a:t>X</a:t>
            </a:r>
            <a:r>
              <a:rPr lang="it-IT" sz="1400" b="0" baseline="-25000" dirty="0" smtClean="0">
                <a:solidFill>
                  <a:srgbClr val="292934"/>
                </a:solidFill>
                <a:latin typeface="Arial"/>
                <a:sym typeface="Wingdings"/>
              </a:rPr>
              <a:t>2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  <a:sym typeface="Wingdings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= …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…</a:t>
            </a:r>
            <a:endParaRPr lang="it-IT" sz="1400" b="0" dirty="0">
              <a:solidFill>
                <a:srgbClr val="292934"/>
              </a:solidFill>
              <a:latin typeface="Arial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246567" y="3836832"/>
            <a:ext cx="2617484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it-IT" sz="1400" b="0" dirty="0" smtClean="0">
                <a:latin typeface="+mn-lt"/>
              </a:rPr>
              <a:t>Z</a:t>
            </a:r>
            <a:r>
              <a:rPr lang="it-IT" sz="1400" b="0" baseline="-25000" dirty="0" smtClean="0">
                <a:latin typeface="+mn-lt"/>
              </a:rPr>
              <a:t>1</a:t>
            </a:r>
            <a:r>
              <a:rPr lang="it-IT" sz="1400" b="0" dirty="0" smtClean="0">
                <a:latin typeface="+mn-lt"/>
              </a:rPr>
              <a:t> = -1 </a:t>
            </a:r>
            <a:r>
              <a:rPr lang="it-IT" sz="1400" b="0" dirty="0" smtClean="0">
                <a:latin typeface="+mn-lt"/>
                <a:sym typeface="Wingdings"/>
              </a:rPr>
              <a:t> X</a:t>
            </a:r>
            <a:r>
              <a:rPr lang="it-IT" sz="1400" b="0" baseline="-25000" dirty="0" smtClean="0">
                <a:latin typeface="+mn-lt"/>
                <a:sym typeface="Wingdings"/>
              </a:rPr>
              <a:t>1</a:t>
            </a:r>
            <a:r>
              <a:rPr lang="it-IT" sz="1400" b="0" dirty="0" smtClean="0">
                <a:latin typeface="+mn-lt"/>
                <a:sym typeface="Wingdings"/>
              </a:rPr>
              <a:t> </a:t>
            </a:r>
            <a:r>
              <a:rPr lang="it-IT" sz="1400" b="0" dirty="0" smtClean="0">
                <a:latin typeface="+mn-lt"/>
              </a:rPr>
              <a:t>= ……</a:t>
            </a:r>
          </a:p>
        </p:txBody>
      </p:sp>
      <p:sp>
        <p:nvSpPr>
          <p:cNvPr id="8" name="CasellaDiTesto 7"/>
          <p:cNvSpPr txBox="1"/>
          <p:nvPr/>
        </p:nvSpPr>
        <p:spPr>
          <a:xfrm>
            <a:off x="5962406" y="3836832"/>
            <a:ext cx="2999583" cy="720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it-IT" sz="1400" b="0" dirty="0" smtClean="0">
                <a:latin typeface="+mn-lt"/>
              </a:rPr>
              <a:t>Z</a:t>
            </a:r>
            <a:r>
              <a:rPr lang="it-IT" sz="1400" b="0" baseline="-25000" dirty="0" smtClean="0">
                <a:latin typeface="+mn-lt"/>
              </a:rPr>
              <a:t>1</a:t>
            </a:r>
            <a:r>
              <a:rPr lang="it-IT" sz="1400" b="0" dirty="0" smtClean="0">
                <a:latin typeface="+mn-lt"/>
              </a:rPr>
              <a:t> = -1 </a:t>
            </a:r>
            <a:r>
              <a:rPr lang="it-IT" sz="1400" b="0" dirty="0" smtClean="0">
                <a:latin typeface="+mn-lt"/>
                <a:sym typeface="Wingdings"/>
              </a:rPr>
              <a:t> X</a:t>
            </a:r>
            <a:r>
              <a:rPr lang="it-IT" sz="1400" b="0" baseline="-25000" dirty="0" smtClean="0">
                <a:latin typeface="+mn-lt"/>
                <a:sym typeface="Wingdings"/>
              </a:rPr>
              <a:t>1</a:t>
            </a:r>
            <a:r>
              <a:rPr lang="it-IT" sz="1400" b="0" dirty="0" smtClean="0">
                <a:latin typeface="+mn-lt"/>
                <a:sym typeface="Wingdings"/>
              </a:rPr>
              <a:t> </a:t>
            </a:r>
            <a:r>
              <a:rPr lang="it-IT" sz="1400" b="0" dirty="0" smtClean="0">
                <a:latin typeface="+mn-lt"/>
              </a:rPr>
              <a:t>= ……</a:t>
            </a:r>
          </a:p>
          <a:p>
            <a:pPr marL="285750" lvl="0" indent="-285750">
              <a:lnSpc>
                <a:spcPct val="150000"/>
              </a:lnSpc>
              <a:buFont typeface="Arial"/>
              <a:buChar char="•"/>
            </a:pP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Z</a:t>
            </a:r>
            <a:r>
              <a:rPr lang="it-IT" sz="1400" b="0" baseline="-25000" dirty="0" smtClean="0">
                <a:solidFill>
                  <a:srgbClr val="292934"/>
                </a:solidFill>
                <a:latin typeface="Arial"/>
              </a:rPr>
              <a:t>2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=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2 </a:t>
            </a:r>
            <a:r>
              <a:rPr lang="it-IT" sz="1400" b="0" dirty="0">
                <a:solidFill>
                  <a:srgbClr val="292934"/>
                </a:solidFill>
                <a:latin typeface="Arial"/>
                <a:sym typeface="Wingdings"/>
              </a:rPr>
              <a:t> 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  <a:sym typeface="Wingdings"/>
              </a:rPr>
              <a:t>X</a:t>
            </a:r>
            <a:r>
              <a:rPr lang="it-IT" sz="1400" b="0" baseline="-25000" dirty="0" smtClean="0">
                <a:solidFill>
                  <a:srgbClr val="292934"/>
                </a:solidFill>
                <a:latin typeface="Arial"/>
                <a:sym typeface="Wingdings"/>
              </a:rPr>
              <a:t>2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  <a:sym typeface="Wingdings"/>
              </a:rPr>
              <a:t> </a:t>
            </a:r>
            <a:r>
              <a:rPr lang="it-IT" sz="1400" b="0" dirty="0">
                <a:solidFill>
                  <a:srgbClr val="292934"/>
                </a:solidFill>
                <a:latin typeface="Arial"/>
              </a:rPr>
              <a:t>= …</a:t>
            </a:r>
            <a:r>
              <a:rPr lang="it-IT" sz="1400" b="0" dirty="0" smtClean="0">
                <a:solidFill>
                  <a:srgbClr val="292934"/>
                </a:solidFill>
                <a:latin typeface="Arial"/>
              </a:rPr>
              <a:t>…</a:t>
            </a:r>
            <a:endParaRPr lang="it-IT" sz="1400" b="0" dirty="0">
              <a:solidFill>
                <a:srgbClr val="292934"/>
              </a:solidFill>
              <a:latin typeface="Arial"/>
            </a:endParaRPr>
          </a:p>
        </p:txBody>
      </p:sp>
      <p:grpSp>
        <p:nvGrpSpPr>
          <p:cNvPr id="15" name="Gruppo 14"/>
          <p:cNvGrpSpPr/>
          <p:nvPr/>
        </p:nvGrpSpPr>
        <p:grpSpPr>
          <a:xfrm>
            <a:off x="63172" y="1571531"/>
            <a:ext cx="8834054" cy="1980000"/>
            <a:chOff x="63172" y="1571531"/>
            <a:chExt cx="8834054" cy="1980000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49244" y="1571531"/>
              <a:ext cx="2970000" cy="1980000"/>
            </a:xfrm>
            <a:prstGeom prst="rect">
              <a:avLst/>
            </a:prstGeom>
          </p:spPr>
        </p:pic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27229" y="1571531"/>
              <a:ext cx="2969997" cy="1979998"/>
            </a:xfrm>
            <a:prstGeom prst="rect">
              <a:avLst/>
            </a:prstGeom>
          </p:spPr>
        </p:pic>
        <p:pic>
          <p:nvPicPr>
            <p:cNvPr id="10" name="Immagin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72" y="1571531"/>
              <a:ext cx="2970000" cy="1980000"/>
            </a:xfrm>
            <a:prstGeom prst="rect">
              <a:avLst/>
            </a:prstGeom>
          </p:spPr>
        </p:pic>
        <p:sp>
          <p:nvSpPr>
            <p:cNvPr id="11" name="CasellaDiTesto 10"/>
            <p:cNvSpPr txBox="1"/>
            <p:nvPr/>
          </p:nvSpPr>
          <p:spPr>
            <a:xfrm>
              <a:off x="662070" y="2043796"/>
              <a:ext cx="418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</a:rPr>
                <a:t>A</a:t>
              </a:r>
              <a:endParaRPr lang="it-IT" sz="1600" dirty="0">
                <a:latin typeface="+mn-lt"/>
              </a:endParaRPr>
            </a:p>
          </p:txBody>
        </p:sp>
        <p:sp>
          <p:nvSpPr>
            <p:cNvPr id="13" name="CasellaDiTesto 12"/>
            <p:cNvSpPr txBox="1"/>
            <p:nvPr/>
          </p:nvSpPr>
          <p:spPr>
            <a:xfrm>
              <a:off x="3705960" y="2043796"/>
              <a:ext cx="418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</a:rPr>
                <a:t>B</a:t>
              </a:r>
              <a:endParaRPr lang="it-IT" sz="1600" dirty="0">
                <a:latin typeface="+mn-lt"/>
              </a:endParaRPr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6421799" y="2043796"/>
              <a:ext cx="4188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dirty="0" smtClean="0">
                  <a:latin typeface="+mn-lt"/>
                </a:rPr>
                <a:t>C</a:t>
              </a:r>
              <a:endParaRPr lang="it-IT" sz="1600" dirty="0">
                <a:latin typeface="+mn-lt"/>
              </a:endParaRPr>
            </a:p>
          </p:txBody>
        </p:sp>
      </p:grpSp>
      <p:sp>
        <p:nvSpPr>
          <p:cNvPr id="16" name="CasellaDiTesto 15"/>
          <p:cNvSpPr txBox="1"/>
          <p:nvPr/>
        </p:nvSpPr>
        <p:spPr>
          <a:xfrm>
            <a:off x="337791" y="4809550"/>
            <a:ext cx="832316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0" dirty="0" smtClean="0">
                <a:latin typeface="+mn-lt"/>
              </a:rPr>
              <a:t>Formula una frase per spiegare in termini di probabilità cosa rappresenta ciascuna area evidenziata</a:t>
            </a:r>
          </a:p>
          <a:p>
            <a:endParaRPr lang="it-IT" sz="1400" b="0" dirty="0">
              <a:latin typeface="+mn-lt"/>
            </a:endParaRPr>
          </a:p>
          <a:p>
            <a:pPr marL="342900" indent="-342900">
              <a:buFont typeface="+mj-lt"/>
              <a:buAutoNum type="alphaUcPeriod"/>
            </a:pPr>
            <a:r>
              <a:rPr lang="it-IT" sz="1400" b="0" dirty="0" smtClean="0">
                <a:latin typeface="+mn-lt"/>
              </a:rPr>
              <a:t>…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400" b="0" dirty="0" smtClean="0">
                <a:latin typeface="+mn-lt"/>
              </a:rPr>
              <a:t>…</a:t>
            </a:r>
          </a:p>
          <a:p>
            <a:pPr marL="342900" indent="-342900">
              <a:buFont typeface="+mj-lt"/>
              <a:buAutoNum type="alphaUcPeriod"/>
            </a:pPr>
            <a:r>
              <a:rPr lang="it-IT" sz="1400" b="0" dirty="0" smtClean="0">
                <a:latin typeface="+mn-lt"/>
              </a:rPr>
              <a:t>…</a:t>
            </a:r>
            <a:endParaRPr lang="it-IT" sz="14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89086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49833"/>
            <a:ext cx="8229600" cy="909092"/>
          </a:xfrm>
        </p:spPr>
        <p:txBody>
          <a:bodyPr/>
          <a:lstStyle/>
          <a:p>
            <a:r>
              <a:rPr lang="it-IT" dirty="0" smtClean="0"/>
              <a:t>Distribuzione </a:t>
            </a:r>
            <a:r>
              <a:rPr lang="it-IT" i="1" dirty="0" smtClean="0"/>
              <a:t>t</a:t>
            </a:r>
            <a:r>
              <a:rPr lang="it-IT" dirty="0" smtClean="0"/>
              <a:t>-</a:t>
            </a:r>
            <a:r>
              <a:rPr lang="it-IT" dirty="0" err="1" smtClean="0"/>
              <a:t>Student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295913" y="1257214"/>
            <a:ext cx="8458161" cy="468535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it-IT" b="0" dirty="0" smtClean="0">
                <a:ea typeface="ＭＳ Ｐゴシック" charset="0"/>
              </a:rPr>
              <a:t>La </a:t>
            </a:r>
            <a:r>
              <a:rPr lang="it-IT" b="0" i="1" dirty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t-</a:t>
            </a:r>
            <a:r>
              <a:rPr lang="it-IT" b="0" i="1" dirty="0" err="1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distribution</a:t>
            </a:r>
            <a:r>
              <a:rPr lang="it-IT" b="0" i="1" dirty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it-IT" b="0" dirty="0" smtClean="0">
                <a:ea typeface="ＭＳ Ｐゴシック" charset="0"/>
              </a:rPr>
              <a:t>è un particolare tipo di distribuzione a forma di campana con </a:t>
            </a:r>
            <a:r>
              <a:rPr lang="it-IT" i="1" u="sng" dirty="0" smtClean="0">
                <a:solidFill>
                  <a:srgbClr val="0000FF"/>
                </a:solidFill>
                <a:ea typeface="ＭＳ Ｐゴシック" charset="0"/>
              </a:rPr>
              <a:t>altezza più bassa </a:t>
            </a:r>
            <a:r>
              <a:rPr lang="it-IT" b="0" dirty="0" smtClean="0">
                <a:ea typeface="ＭＳ Ｐゴシック" charset="0"/>
              </a:rPr>
              <a:t>e una </a:t>
            </a:r>
            <a:r>
              <a:rPr lang="it-IT" i="1" u="sng" dirty="0">
                <a:solidFill>
                  <a:srgbClr val="0000FF"/>
                </a:solidFill>
                <a:ea typeface="ＭＳ Ｐゴシック" charset="0"/>
              </a:rPr>
              <a:t>maggiore dispersione</a:t>
            </a:r>
            <a:r>
              <a:rPr lang="it-IT" b="0" dirty="0" smtClean="0">
                <a:ea typeface="ＭＳ Ｐゴシック" charset="0"/>
              </a:rPr>
              <a:t> rispetto alla distribuzione normale standard. 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it-IT" b="0" dirty="0" smtClean="0">
                <a:ea typeface="ＭＳ Ｐゴシック" charset="0"/>
              </a:rPr>
              <a:t>La distribuzione </a:t>
            </a:r>
            <a:r>
              <a:rPr lang="it-IT" b="0" i="1" dirty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t</a:t>
            </a:r>
            <a:r>
              <a:rPr lang="it-IT" b="0" i="1" dirty="0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-</a:t>
            </a:r>
            <a:r>
              <a:rPr lang="it-IT" b="0" i="1" dirty="0" err="1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student</a:t>
            </a:r>
            <a:r>
              <a:rPr lang="it-IT" b="0" i="1" dirty="0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it-IT" i="1" u="sng" dirty="0">
                <a:solidFill>
                  <a:srgbClr val="0000FF"/>
                </a:solidFill>
                <a:ea typeface="ＭＳ Ｐゴシック" charset="0"/>
              </a:rPr>
              <a:t>approssima la distribuzione normale standard</a:t>
            </a:r>
            <a:r>
              <a:rPr lang="it-IT" b="0" dirty="0" smtClean="0">
                <a:solidFill>
                  <a:srgbClr val="0000FF"/>
                </a:solidFill>
                <a:ea typeface="ＭＳ Ｐゴシック" charset="0"/>
              </a:rPr>
              <a:t> </a:t>
            </a:r>
            <a:r>
              <a:rPr lang="it-IT" b="0" dirty="0" smtClean="0">
                <a:ea typeface="ＭＳ Ｐゴシック" charset="0"/>
              </a:rPr>
              <a:t>all’aumentare delle dimensioni del campione, </a:t>
            </a:r>
            <a:r>
              <a:rPr lang="it-IT" b="0" i="1" dirty="0" smtClean="0">
                <a:latin typeface="Times New Roman"/>
                <a:ea typeface="ＭＳ Ｐゴシック" charset="0"/>
                <a:cs typeface="Times New Roman"/>
              </a:rPr>
              <a:t>n</a:t>
            </a:r>
            <a:r>
              <a:rPr lang="it-IT" b="0" dirty="0" smtClean="0">
                <a:ea typeface="ＭＳ Ｐゴシック" charset="0"/>
              </a:rPr>
              <a:t>. </a:t>
            </a:r>
          </a:p>
          <a:p>
            <a:pPr algn="just">
              <a:lnSpc>
                <a:spcPct val="11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it-IT" b="0" dirty="0" smtClean="0">
                <a:ea typeface="ＭＳ Ｐゴシック" charset="0"/>
              </a:rPr>
              <a:t>La distribuzione-</a:t>
            </a:r>
            <a:r>
              <a:rPr lang="it-IT" b="0" i="1" dirty="0" smtClean="0">
                <a:latin typeface="Times New Roman"/>
                <a:ea typeface="ＭＳ Ｐゴシック" charset="0"/>
                <a:cs typeface="Times New Roman"/>
              </a:rPr>
              <a:t>t</a:t>
            </a:r>
            <a:r>
              <a:rPr lang="it-IT" b="0" dirty="0" smtClean="0">
                <a:ea typeface="ＭＳ Ｐゴシック" charset="0"/>
              </a:rPr>
              <a:t> ha un solo parametro: </a:t>
            </a:r>
            <a:r>
              <a:rPr lang="it-IT" i="1" u="sng" dirty="0">
                <a:solidFill>
                  <a:srgbClr val="0000FF"/>
                </a:solidFill>
                <a:ea typeface="ＭＳ Ｐゴシック" charset="0"/>
              </a:rPr>
              <a:t>i gradi di libertà </a:t>
            </a:r>
            <a:r>
              <a:rPr lang="it-IT" b="0" i="1" dirty="0" err="1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df</a:t>
            </a:r>
            <a:r>
              <a:rPr lang="it-IT" b="0" i="1" dirty="0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=n-1</a:t>
            </a:r>
            <a:r>
              <a:rPr lang="it-IT" b="0" dirty="0" smtClean="0">
                <a:ea typeface="ＭＳ Ｐゴシック" charset="0"/>
              </a:rPr>
              <a:t>. La </a:t>
            </a:r>
            <a:r>
              <a:rPr lang="it-IT" b="0" i="1" dirty="0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t</a:t>
            </a:r>
            <a:r>
              <a:rPr lang="it-IT" b="0" i="1" dirty="0" smtClean="0">
                <a:solidFill>
                  <a:srgbClr val="0000FF"/>
                </a:solidFill>
                <a:ea typeface="ＭＳ Ｐゴシック" charset="0"/>
              </a:rPr>
              <a:t>-</a:t>
            </a:r>
            <a:r>
              <a:rPr lang="it-IT" b="0" i="1" dirty="0" err="1" smtClean="0">
                <a:solidFill>
                  <a:srgbClr val="0000FF"/>
                </a:solidFill>
                <a:latin typeface="Times New Roman"/>
                <a:ea typeface="ＭＳ Ｐゴシック" charset="0"/>
                <a:cs typeface="Times New Roman"/>
              </a:rPr>
              <a:t>distribution</a:t>
            </a:r>
            <a:r>
              <a:rPr lang="it-IT" b="0" i="1" dirty="0" smtClean="0">
                <a:solidFill>
                  <a:srgbClr val="0000FF"/>
                </a:solidFill>
                <a:ea typeface="ＭＳ Ｐゴシック" charset="0"/>
              </a:rPr>
              <a:t> </a:t>
            </a:r>
            <a:r>
              <a:rPr lang="it-IT" b="0" dirty="0" smtClean="0">
                <a:ea typeface="ＭＳ Ｐゴシック" charset="0"/>
              </a:rPr>
              <a:t>ha media uguale a 0 e deviazione standard</a:t>
            </a:r>
            <a:r>
              <a:rPr lang="it-IT" dirty="0" smtClean="0">
                <a:latin typeface="Verdana" charset="0"/>
                <a:ea typeface="ＭＳ Ｐゴシック" charset="0"/>
              </a:rPr>
              <a:t> </a:t>
            </a:r>
            <a:endParaRPr lang="it-IT" dirty="0">
              <a:latin typeface="Verdana" charset="0"/>
              <a:ea typeface="ＭＳ Ｐゴシック" charset="0"/>
            </a:endParaRP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0405110"/>
              </p:ext>
            </p:extLst>
          </p:nvPr>
        </p:nvGraphicFramePr>
        <p:xfrm>
          <a:off x="3990714" y="5301636"/>
          <a:ext cx="2133600" cy="638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0121" name="Equation" r:id="rId3" imgW="850680" imgH="253800" progId="Equation.3">
                  <p:embed/>
                </p:oleObj>
              </mc:Choice>
              <mc:Fallback>
                <p:oleObj name="Equation" r:id="rId3" imgW="8506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714" y="5301636"/>
                        <a:ext cx="2133600" cy="638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638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1934" y="397781"/>
            <a:ext cx="8741744" cy="990600"/>
          </a:xfrm>
        </p:spPr>
        <p:txBody>
          <a:bodyPr>
            <a:noAutofit/>
          </a:bodyPr>
          <a:lstStyle/>
          <a:p>
            <a:r>
              <a:rPr lang="it-IT" sz="3600" smtClean="0">
                <a:solidFill>
                  <a:srgbClr val="FF0000"/>
                </a:solidFill>
                <a:ea typeface="ＭＳ Ｐゴシック" charset="0"/>
              </a:rPr>
              <a:t>La</a:t>
            </a:r>
            <a:r>
              <a:rPr lang="it-IT" i="1" smtClean="0">
                <a:solidFill>
                  <a:srgbClr val="FF0000"/>
                </a:solidFill>
                <a:ea typeface="ＭＳ Ｐゴシック" charset="0"/>
              </a:rPr>
              <a:t> </a:t>
            </a:r>
            <a:r>
              <a:rPr lang="it-IT" i="1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distribuzione-t </a:t>
            </a:r>
            <a:r>
              <a:rPr lang="it-IT" sz="3600" smtClean="0">
                <a:solidFill>
                  <a:srgbClr val="FF0000"/>
                </a:solidFill>
                <a:ea typeface="ＭＳ Ｐゴシック" charset="0"/>
              </a:rPr>
              <a:t>per </a:t>
            </a:r>
            <a:r>
              <a:rPr lang="it-IT" sz="3600" i="1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df</a:t>
            </a:r>
            <a:r>
              <a:rPr lang="it-IT" sz="3600" smtClean="0">
                <a:solidFill>
                  <a:srgbClr val="FF0000"/>
                </a:solidFill>
                <a:latin typeface="Times New Roman"/>
                <a:ea typeface="ＭＳ Ｐゴシック" charset="0"/>
                <a:cs typeface="Times New Roman"/>
              </a:rPr>
              <a:t> = 9 </a:t>
            </a:r>
            <a:r>
              <a:rPr lang="it-IT" sz="3600" smtClean="0">
                <a:solidFill>
                  <a:srgbClr val="FF0000"/>
                </a:solidFill>
                <a:ea typeface="ＭＳ Ｐゴシック" charset="0"/>
              </a:rPr>
              <a:t>e la distribuzione normale</a:t>
            </a:r>
            <a:r>
              <a:rPr lang="it-IT" sz="3600" smtClean="0">
                <a:solidFill>
                  <a:srgbClr val="FF0000"/>
                </a:solidFill>
              </a:rPr>
              <a:t> </a:t>
            </a:r>
            <a:r>
              <a:rPr lang="it-IT" sz="3600" smtClean="0">
                <a:solidFill>
                  <a:srgbClr val="FF0000"/>
                </a:solidFill>
                <a:ea typeface="ＭＳ Ｐゴシック" charset="0"/>
              </a:rPr>
              <a:t>standard</a:t>
            </a:r>
            <a:endParaRPr lang="it-IT">
              <a:solidFill>
                <a:srgbClr val="FF0000"/>
              </a:solidFill>
            </a:endParaRPr>
          </a:p>
        </p:txBody>
      </p:sp>
      <p:pic>
        <p:nvPicPr>
          <p:cNvPr id="3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481" y="1775050"/>
            <a:ext cx="5257800" cy="252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reccia su 3"/>
          <p:cNvSpPr/>
          <p:nvPr/>
        </p:nvSpPr>
        <p:spPr>
          <a:xfrm>
            <a:off x="1935759" y="4241172"/>
            <a:ext cx="197275" cy="530146"/>
          </a:xfrm>
          <a:prstGeom prst="upArrow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/>
          <p:cNvSpPr txBox="1"/>
          <p:nvPr/>
        </p:nvSpPr>
        <p:spPr>
          <a:xfrm>
            <a:off x="1023363" y="4906937"/>
            <a:ext cx="69909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latin typeface="+mn-lt"/>
              </a:rPr>
              <a:t>Coda Sinistra; </a:t>
            </a:r>
            <a:r>
              <a:rPr lang="it-IT" sz="2000" dirty="0">
                <a:latin typeface="+mn-lt"/>
              </a:rPr>
              <a:t> </a:t>
            </a:r>
            <a:r>
              <a:rPr lang="it-IT" sz="2000" dirty="0" smtClean="0">
                <a:latin typeface="+mn-lt"/>
              </a:rPr>
              <a:t>      Posizione centrale;       Coda Destra</a:t>
            </a:r>
            <a:endParaRPr lang="it-IT" sz="2000" dirty="0">
              <a:latin typeface="+mn-lt"/>
            </a:endParaRPr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472603"/>
              </p:ext>
            </p:extLst>
          </p:nvPr>
        </p:nvGraphicFramePr>
        <p:xfrm>
          <a:off x="2308602" y="5573092"/>
          <a:ext cx="4822049" cy="755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1143" name="Equation" r:id="rId4" imgW="2997200" imgH="469900" progId="Equation.3">
                  <p:embed/>
                </p:oleObj>
              </mc:Choice>
              <mc:Fallback>
                <p:oleObj name="Equation" r:id="rId4" imgW="29972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08602" y="5573092"/>
                        <a:ext cx="4822049" cy="755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87951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71 0.00092 L 0.52039 0.0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/>
          <p:cNvSpPr>
            <a:spLocks noGrp="1" noChangeArrowheads="1"/>
          </p:cNvSpPr>
          <p:nvPr>
            <p:ph type="title"/>
          </p:nvPr>
        </p:nvSpPr>
        <p:spPr>
          <a:xfrm>
            <a:off x="542761" y="159518"/>
            <a:ext cx="7772400" cy="823913"/>
          </a:xfrm>
        </p:spPr>
        <p:txBody>
          <a:bodyPr/>
          <a:lstStyle/>
          <a:p>
            <a:pPr eaLnBrk="1" hangingPunct="1"/>
            <a:r>
              <a:rPr lang="it-IT" sz="3600" b="0" dirty="0" smtClean="0">
                <a:latin typeface="Tahoma" charset="0"/>
              </a:rPr>
              <a:t>Legge dei grandi numeri</a:t>
            </a:r>
            <a:endParaRPr lang="it-IT" sz="3600" b="0" dirty="0">
              <a:latin typeface="Tahoma" charset="0"/>
            </a:endParaRPr>
          </a:p>
        </p:txBody>
      </p:sp>
      <p:sp>
        <p:nvSpPr>
          <p:cNvPr id="39938" name="Text Box 5"/>
          <p:cNvSpPr txBox="1">
            <a:spLocks noChangeArrowheads="1"/>
          </p:cNvSpPr>
          <p:nvPr/>
        </p:nvSpPr>
        <p:spPr bwMode="auto">
          <a:xfrm>
            <a:off x="333375" y="878869"/>
            <a:ext cx="85185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8892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La Frequenza 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cardiaca a </a:t>
            </a: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riposo 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degli </a:t>
            </a:r>
            <a:r>
              <a:rPr lang="it-IT" sz="1800" b="0" i="1" dirty="0" err="1">
                <a:solidFill>
                  <a:srgbClr val="292934"/>
                </a:solidFill>
                <a:latin typeface="Tahoma" charset="0"/>
              </a:rPr>
              <a:t>N</a:t>
            </a:r>
            <a:r>
              <a:rPr lang="it-IT" sz="1800" b="0" dirty="0">
                <a:solidFill>
                  <a:srgbClr val="292934"/>
                </a:solidFill>
                <a:latin typeface="Tahoma" charset="0"/>
              </a:rPr>
              <a:t>=</a:t>
            </a:r>
            <a:r>
              <a:rPr lang="it-IT" sz="1800" b="0" dirty="0" smtClean="0">
                <a:solidFill>
                  <a:srgbClr val="292934"/>
                </a:solidFill>
                <a:latin typeface="Tahoma" charset="0"/>
              </a:rPr>
              <a:t>90 studenti che hanno risposto al questionario è rappresentata nell’ istogramma A. I restanti istogrammi sono stati da un campione di dimensione n1=30 (B), n3=70 (C).</a:t>
            </a:r>
            <a:endParaRPr lang="it-IT" sz="1800" b="0" dirty="0">
              <a:solidFill>
                <a:srgbClr val="292934"/>
              </a:solidFill>
              <a:latin typeface="Tahoma" charset="0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432713" y="1932192"/>
            <a:ext cx="8208949" cy="4752375"/>
            <a:chOff x="148065" y="1811753"/>
            <a:chExt cx="8208949" cy="4752375"/>
          </a:xfrm>
        </p:grpSpPr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8065" y="2698600"/>
              <a:ext cx="4320000" cy="2880000"/>
            </a:xfrm>
            <a:prstGeom prst="rect">
              <a:avLst/>
            </a:prstGeom>
          </p:spPr>
        </p:pic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57014" y="1811753"/>
              <a:ext cx="3600000" cy="2400000"/>
            </a:xfrm>
            <a:prstGeom prst="rect">
              <a:avLst/>
            </a:prstGeom>
          </p:spPr>
        </p:pic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57014" y="4164128"/>
              <a:ext cx="3600000" cy="2400000"/>
            </a:xfrm>
            <a:prstGeom prst="rect">
              <a:avLst/>
            </a:prstGeom>
          </p:spPr>
        </p:pic>
        <p:sp>
          <p:nvSpPr>
            <p:cNvPr id="5" name="CasellaDiTesto 4"/>
            <p:cNvSpPr txBox="1"/>
            <p:nvPr/>
          </p:nvSpPr>
          <p:spPr>
            <a:xfrm>
              <a:off x="3579872" y="3284615"/>
              <a:ext cx="4269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 smtClean="0">
                  <a:latin typeface="+mn-lt"/>
                </a:rPr>
                <a:t>A</a:t>
              </a:r>
              <a:endParaRPr lang="it-IT" b="0" dirty="0">
                <a:latin typeface="+mn-lt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7574020" y="2134118"/>
              <a:ext cx="4269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 smtClean="0">
                  <a:latin typeface="+mn-lt"/>
                </a:rPr>
                <a:t>B</a:t>
              </a:r>
              <a:endParaRPr lang="it-IT" b="0" dirty="0">
                <a:latin typeface="+mn-lt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7574020" y="4695235"/>
              <a:ext cx="42695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0" dirty="0" smtClean="0">
                  <a:latin typeface="+mn-lt"/>
                </a:rPr>
                <a:t>C</a:t>
              </a:r>
              <a:endParaRPr lang="it-IT" b="0" dirty="0">
                <a:latin typeface="+mn-lt"/>
              </a:endParaRPr>
            </a:p>
          </p:txBody>
        </p:sp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86820"/>
            <a:ext cx="8229600" cy="990600"/>
          </a:xfrm>
        </p:spPr>
        <p:txBody>
          <a:bodyPr/>
          <a:lstStyle/>
          <a:p>
            <a:r>
              <a:rPr lang="it-IT" dirty="0" smtClean="0"/>
              <a:t>Tabella della distribuzione-</a:t>
            </a:r>
            <a:r>
              <a:rPr lang="it-IT" i="1" dirty="0" smtClean="0"/>
              <a:t>t</a:t>
            </a:r>
            <a:endParaRPr lang="it-IT" i="1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84080" y="1101390"/>
            <a:ext cx="8331641" cy="98220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2000" b="0" dirty="0" smtClean="0">
                <a:ea typeface="ＭＳ Ｐゴシック" charset="0"/>
              </a:rPr>
              <a:t>Trova il valore di </a:t>
            </a:r>
            <a:r>
              <a:rPr lang="it-IT" sz="2800" b="0" i="1" dirty="0" smtClean="0">
                <a:latin typeface="Times New Roman"/>
                <a:ea typeface="ＭＳ Ｐゴシック" charset="0"/>
                <a:cs typeface="Times New Roman"/>
              </a:rPr>
              <a:t>t</a:t>
            </a:r>
            <a:r>
              <a:rPr lang="it-IT" sz="2000" b="0" dirty="0" smtClean="0">
                <a:latin typeface="Times New Roman"/>
                <a:ea typeface="ＭＳ Ｐゴシック" charset="0"/>
                <a:cs typeface="Times New Roman"/>
              </a:rPr>
              <a:t> </a:t>
            </a:r>
            <a:r>
              <a:rPr lang="it-IT" sz="2000" b="0" dirty="0" smtClean="0">
                <a:ea typeface="ＭＳ Ｐゴシック" charset="0"/>
              </a:rPr>
              <a:t>per </a:t>
            </a:r>
            <a:r>
              <a:rPr lang="it-IT" b="0" i="1" dirty="0" err="1" smtClean="0">
                <a:latin typeface="Times New Roman"/>
                <a:ea typeface="ＭＳ Ｐゴシック" charset="0"/>
                <a:cs typeface="Times New Roman"/>
              </a:rPr>
              <a:t>df</a:t>
            </a:r>
            <a:r>
              <a:rPr lang="it-IT" b="0" i="1" dirty="0" smtClean="0">
                <a:latin typeface="Times New Roman"/>
                <a:ea typeface="ＭＳ Ｐゴシック" charset="0"/>
                <a:cs typeface="Times New Roman"/>
              </a:rPr>
              <a:t> = 16 </a:t>
            </a:r>
            <a:r>
              <a:rPr lang="it-IT" sz="2000" b="0" dirty="0" smtClean="0">
                <a:ea typeface="ＭＳ Ｐゴシック" charset="0"/>
              </a:rPr>
              <a:t>gradi di libertà  e un area pari a 0.05 nella coda di destra (sinistra)della distribuzione-</a:t>
            </a:r>
            <a:r>
              <a:rPr lang="it-IT" sz="2000" b="0" i="1" dirty="0" smtClean="0">
                <a:ea typeface="ＭＳ Ｐゴシック" charset="0"/>
              </a:rPr>
              <a:t>t</a:t>
            </a:r>
            <a:endParaRPr lang="it-IT" sz="2000" b="0" i="1" dirty="0">
              <a:ea typeface="ＭＳ Ｐゴシック" charset="0"/>
            </a:endParaRPr>
          </a:p>
        </p:txBody>
      </p:sp>
      <p:pic>
        <p:nvPicPr>
          <p:cNvPr id="4" name="Picture 43" descr="table_08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05" y="1932446"/>
            <a:ext cx="4680000" cy="3494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6011" y="2163228"/>
            <a:ext cx="3419999" cy="160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5756" y="3830549"/>
            <a:ext cx="3239999" cy="134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512655" y="5457943"/>
            <a:ext cx="8179770" cy="132343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marL="271463" indent="-271463" algn="just">
              <a:buFont typeface="+mj-lt"/>
              <a:buAutoNum type="arabicPeriod"/>
            </a:pPr>
            <a:r>
              <a:rPr lang="it-IT" sz="1800" b="0" dirty="0" smtClean="0">
                <a:latin typeface="+mn-lt"/>
              </a:rPr>
              <a:t>Individuiamo </a:t>
            </a:r>
            <a:r>
              <a:rPr lang="it-IT" sz="2000" i="1" dirty="0" err="1" smtClean="0">
                <a:latin typeface="Times New Roman"/>
                <a:cs typeface="Times New Roman"/>
              </a:rPr>
              <a:t>df</a:t>
            </a:r>
            <a:r>
              <a:rPr lang="it-IT" sz="2000" i="1" dirty="0" smtClean="0">
                <a:latin typeface="Times New Roman"/>
                <a:cs typeface="Times New Roman"/>
              </a:rPr>
              <a:t>=16 </a:t>
            </a:r>
            <a:r>
              <a:rPr lang="it-IT" sz="2000" dirty="0" smtClean="0">
                <a:latin typeface="+mn-lt"/>
              </a:rPr>
              <a:t> </a:t>
            </a:r>
            <a:r>
              <a:rPr lang="it-IT" sz="1800" b="0" dirty="0" smtClean="0">
                <a:latin typeface="+mn-lt"/>
              </a:rPr>
              <a:t>nella 1° colonna</a:t>
            </a:r>
            <a:endParaRPr lang="it-IT" altLang="ja-JP" sz="1800" b="0" dirty="0">
              <a:latin typeface="+mn-lt"/>
            </a:endParaRPr>
          </a:p>
          <a:p>
            <a:pPr marL="271463" indent="-271463" algn="just">
              <a:buFontTx/>
              <a:buAutoNum type="arabicPeriod"/>
            </a:pPr>
            <a:r>
              <a:rPr lang="it-IT" sz="1800" b="0" dirty="0" smtClean="0">
                <a:latin typeface="+mn-lt"/>
              </a:rPr>
              <a:t>Individuiamo</a:t>
            </a:r>
            <a:r>
              <a:rPr lang="it-IT" sz="1800" b="0" i="1" dirty="0" smtClean="0">
                <a:latin typeface="Times New Roman"/>
                <a:cs typeface="Times New Roman"/>
              </a:rPr>
              <a:t> </a:t>
            </a:r>
            <a:r>
              <a:rPr lang="it-IT" sz="2000" i="1" dirty="0" smtClean="0">
                <a:latin typeface="Times New Roman"/>
                <a:cs typeface="Times New Roman"/>
              </a:rPr>
              <a:t>l’area nella coda di destra </a:t>
            </a:r>
            <a:r>
              <a:rPr lang="it-IT" sz="1800" b="0" dirty="0" smtClean="0">
                <a:latin typeface="+mn-lt"/>
              </a:rPr>
              <a:t>pari a 0.05 nella 1° riga</a:t>
            </a:r>
            <a:endParaRPr lang="it-IT" sz="1800" b="0" dirty="0">
              <a:latin typeface="+mn-lt"/>
            </a:endParaRPr>
          </a:p>
          <a:p>
            <a:pPr marL="271463" indent="-271463" algn="just">
              <a:buFontTx/>
              <a:buAutoNum type="arabicPeriod"/>
            </a:pPr>
            <a:r>
              <a:rPr lang="it-IT" sz="1800" b="0" dirty="0" smtClean="0">
                <a:latin typeface="+mn-lt"/>
              </a:rPr>
              <a:t>L’intersezione riga-colonna indica il valore cercato è </a:t>
            </a:r>
            <a:r>
              <a:rPr lang="it-IT" sz="2000" i="1" dirty="0" smtClean="0">
                <a:latin typeface="Times New Roman"/>
                <a:cs typeface="Times New Roman"/>
              </a:rPr>
              <a:t>t=1.746</a:t>
            </a:r>
            <a:endParaRPr lang="it-IT" sz="1800" i="1" dirty="0" smtClean="0">
              <a:latin typeface="Times New Roman"/>
              <a:cs typeface="Times New Roman"/>
            </a:endParaRPr>
          </a:p>
          <a:p>
            <a:pPr marL="271463" indent="-271463" algn="just">
              <a:buFontTx/>
              <a:buAutoNum type="arabicPeriod"/>
            </a:pPr>
            <a:r>
              <a:rPr lang="it-IT" sz="1800" b="0" dirty="0" smtClean="0">
                <a:latin typeface="+mn-lt"/>
              </a:rPr>
              <a:t>La distribuzione-t è simmetrica e il valore</a:t>
            </a:r>
            <a:r>
              <a:rPr lang="it-IT" sz="2000" i="1" dirty="0" smtClean="0">
                <a:latin typeface="Times New Roman"/>
                <a:cs typeface="Times New Roman"/>
              </a:rPr>
              <a:t> t </a:t>
            </a:r>
            <a:r>
              <a:rPr lang="it-IT" sz="1800" b="0" dirty="0" smtClean="0">
                <a:latin typeface="+mn-lt"/>
              </a:rPr>
              <a:t>nella coda </a:t>
            </a:r>
            <a:r>
              <a:rPr lang="it-IT" sz="1800" b="0" dirty="0" err="1" smtClean="0">
                <a:latin typeface="+mn-lt"/>
              </a:rPr>
              <a:t>Sx</a:t>
            </a:r>
            <a:r>
              <a:rPr lang="it-IT" sz="1800" b="0" dirty="0" smtClean="0">
                <a:latin typeface="+mn-lt"/>
              </a:rPr>
              <a:t> è</a:t>
            </a:r>
            <a:r>
              <a:rPr lang="it-IT" sz="1800" i="1" dirty="0" smtClean="0">
                <a:latin typeface="Times New Roman"/>
                <a:cs typeface="Times New Roman"/>
              </a:rPr>
              <a:t> </a:t>
            </a:r>
            <a:r>
              <a:rPr lang="it-IT" sz="2000" i="1" dirty="0" smtClean="0">
                <a:latin typeface="Times New Roman"/>
                <a:cs typeface="Times New Roman"/>
              </a:rPr>
              <a:t>t=-1746</a:t>
            </a:r>
            <a:r>
              <a:rPr lang="it-IT" sz="1800" b="0" dirty="0" smtClean="0">
                <a:latin typeface="+mn-lt"/>
              </a:rPr>
              <a:t> </a:t>
            </a:r>
            <a:endParaRPr lang="it-IT" sz="1800" b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6381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Probabilità Marginale</a:t>
            </a:r>
            <a:endParaRPr lang="it-IT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34799" y="1387759"/>
            <a:ext cx="8280499" cy="101000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Tahoma" charset="0"/>
              <a:buChar char=" "/>
            </a:pPr>
            <a:r>
              <a:rPr lang="it-IT" sz="1800" b="0" dirty="0" smtClean="0">
                <a:ea typeface="ＭＳ Ｐゴシック" charset="0"/>
              </a:rPr>
              <a:t>Supponiamo di chiedere a 100 impiegati di una grande impresa se sono favorevoli o contrari al fatto che il CEO della azienda riceva stipendi elevatissimi, e di riassumere i risultati in una tabella</a:t>
            </a:r>
            <a:endParaRPr lang="it-IT" sz="1800" b="0" dirty="0">
              <a:ea typeface="ＭＳ Ｐゴシック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323851" y="5050500"/>
            <a:ext cx="8283018" cy="993183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800" b="0" dirty="0" smtClean="0">
                <a:ea typeface="ＭＳ Ｐゴシック" charset="0"/>
              </a:rPr>
              <a:t>Definiamo</a:t>
            </a:r>
            <a:r>
              <a:rPr lang="it-IT" sz="1800" b="0" dirty="0" smtClean="0">
                <a:solidFill>
                  <a:schemeClr val="folHlink"/>
                </a:solidFill>
                <a:ea typeface="ＭＳ Ｐゴシック" charset="0"/>
              </a:rPr>
              <a:t>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probabilità</a:t>
            </a:r>
            <a:r>
              <a:rPr lang="it-IT" sz="1800" b="0" dirty="0" smtClean="0">
                <a:ea typeface="ＭＳ Ｐゴシック" charset="0"/>
              </a:rPr>
              <a:t>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marginale </a:t>
            </a:r>
            <a:r>
              <a:rPr lang="it-IT" sz="1800" b="0" dirty="0" smtClean="0">
                <a:ea typeface="ＭＳ Ｐゴシック" charset="0"/>
              </a:rPr>
              <a:t>la probabilità di un singolo evento senza indipendentemente dal verificarsi di altri eventi. La probabilità marginale e detta anche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probabilità semplice</a:t>
            </a:r>
            <a:r>
              <a:rPr lang="it-IT" sz="1800" b="0" dirty="0" smtClean="0">
                <a:ea typeface="ＭＳ Ｐゴシック" charset="0"/>
              </a:rPr>
              <a:t>.</a:t>
            </a:r>
            <a:endParaRPr lang="it-IT" sz="1800" b="0" dirty="0">
              <a:ea typeface="ＭＳ Ｐゴシック" charset="0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732745" y="2762001"/>
            <a:ext cx="7548119" cy="2083009"/>
            <a:chOff x="502837" y="2707256"/>
            <a:chExt cx="7548119" cy="2083009"/>
          </a:xfrm>
        </p:grpSpPr>
        <p:pic>
          <p:nvPicPr>
            <p:cNvPr id="5" name="Picture 6" descr="table_04_0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837" y="2707256"/>
              <a:ext cx="4418975" cy="1376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32"/>
            <p:cNvSpPr txBox="1">
              <a:spLocks noChangeArrowheads="1"/>
            </p:cNvSpPr>
            <p:nvPr/>
          </p:nvSpPr>
          <p:spPr bwMode="auto">
            <a:xfrm>
              <a:off x="5156312" y="3100981"/>
              <a:ext cx="279568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b="0" i="1" dirty="0">
                  <a:latin typeface="+mn-lt"/>
                </a:rPr>
                <a:t>P </a:t>
              </a:r>
              <a:r>
                <a:rPr lang="en-GB" sz="1400" b="0" dirty="0">
                  <a:latin typeface="+mn-lt"/>
                </a:rPr>
                <a:t>(</a:t>
              </a:r>
              <a:r>
                <a:rPr lang="en-GB" sz="1400" b="0" i="1" dirty="0">
                  <a:latin typeface="+mn-lt"/>
                </a:rPr>
                <a:t>M </a:t>
              </a:r>
              <a:r>
                <a:rPr lang="en-GB" sz="1400" b="0" dirty="0">
                  <a:latin typeface="+mn-lt"/>
                </a:rPr>
                <a:t>) = 60/100 = .60</a:t>
              </a:r>
            </a:p>
          </p:txBody>
        </p:sp>
        <p:sp>
          <p:nvSpPr>
            <p:cNvPr id="8" name="Text Box 34"/>
            <p:cNvSpPr txBox="1">
              <a:spLocks noChangeArrowheads="1"/>
            </p:cNvSpPr>
            <p:nvPr/>
          </p:nvSpPr>
          <p:spPr bwMode="auto">
            <a:xfrm>
              <a:off x="5200104" y="3419235"/>
              <a:ext cx="285085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b="0" i="1" dirty="0">
                  <a:latin typeface="+mn-lt"/>
                </a:rPr>
                <a:t>P </a:t>
              </a:r>
              <a:r>
                <a:rPr lang="en-GB" sz="1400" b="0" dirty="0">
                  <a:latin typeface="+mn-lt"/>
                </a:rPr>
                <a:t>(</a:t>
              </a:r>
              <a:r>
                <a:rPr lang="en-GB" sz="1400" b="0" i="1" dirty="0">
                  <a:latin typeface="+mn-lt"/>
                </a:rPr>
                <a:t>F </a:t>
              </a:r>
              <a:r>
                <a:rPr lang="en-GB" sz="1400" b="0" dirty="0">
                  <a:latin typeface="+mn-lt"/>
                </a:rPr>
                <a:t>) = 40/100 = .40</a:t>
              </a:r>
            </a:p>
          </p:txBody>
        </p:sp>
        <p:sp>
          <p:nvSpPr>
            <p:cNvPr id="9" name="Text Box 35"/>
            <p:cNvSpPr txBox="1">
              <a:spLocks noChangeArrowheads="1"/>
            </p:cNvSpPr>
            <p:nvPr/>
          </p:nvSpPr>
          <p:spPr bwMode="auto">
            <a:xfrm>
              <a:off x="1128639" y="4159323"/>
              <a:ext cx="1630164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b="0" i="1" dirty="0">
                  <a:latin typeface="Tahoma" charset="0"/>
                </a:rPr>
                <a:t>P </a:t>
              </a:r>
              <a:r>
                <a:rPr lang="en-GB" sz="1400" b="0" dirty="0">
                  <a:latin typeface="Tahoma" charset="0"/>
                </a:rPr>
                <a:t>(</a:t>
              </a:r>
              <a:r>
                <a:rPr lang="en-GB" sz="1400" b="0" i="1" dirty="0">
                  <a:latin typeface="Tahoma" charset="0"/>
                </a:rPr>
                <a:t>A </a:t>
              </a:r>
              <a:r>
                <a:rPr lang="en-GB" sz="1400" b="0" dirty="0">
                  <a:latin typeface="Tahoma" charset="0"/>
                </a:rPr>
                <a:t>) = 19/100 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GB" sz="1400" b="0" dirty="0">
                  <a:latin typeface="Tahoma" charset="0"/>
                </a:rPr>
                <a:t>       </a:t>
              </a:r>
              <a:r>
                <a:rPr lang="en-GB" sz="1400" b="0" dirty="0" smtClean="0">
                  <a:latin typeface="Tahoma" charset="0"/>
                </a:rPr>
                <a:t>  = </a:t>
              </a:r>
              <a:r>
                <a:rPr lang="en-GB" sz="1400" b="0" dirty="0">
                  <a:latin typeface="Tahoma" charset="0"/>
                </a:rPr>
                <a:t>.19</a:t>
              </a:r>
            </a:p>
          </p:txBody>
        </p:sp>
        <p:sp>
          <p:nvSpPr>
            <p:cNvPr id="10" name="Text Box 36"/>
            <p:cNvSpPr txBox="1">
              <a:spLocks noChangeArrowheads="1"/>
            </p:cNvSpPr>
            <p:nvPr/>
          </p:nvSpPr>
          <p:spPr bwMode="auto">
            <a:xfrm>
              <a:off x="2835286" y="4159323"/>
              <a:ext cx="1653234" cy="6309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 marL="11430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 marL="16002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 marL="2057400" indent="-228600"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32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sz="1400" b="0" i="1" dirty="0">
                  <a:latin typeface="+mn-lt"/>
                </a:rPr>
                <a:t>P </a:t>
              </a:r>
              <a:r>
                <a:rPr lang="en-GB" sz="1400" b="0" dirty="0">
                  <a:latin typeface="+mn-lt"/>
                </a:rPr>
                <a:t>(</a:t>
              </a:r>
              <a:r>
                <a:rPr lang="en-GB" sz="1400" b="0" i="1" dirty="0">
                  <a:latin typeface="+mn-lt"/>
                </a:rPr>
                <a:t>B </a:t>
              </a:r>
              <a:r>
                <a:rPr lang="en-GB" sz="1400" b="0" dirty="0">
                  <a:latin typeface="+mn-lt"/>
                </a:rPr>
                <a:t>) = 81/100 </a:t>
              </a:r>
            </a:p>
            <a:p>
              <a:pPr eaLnBrk="1" hangingPunct="1">
                <a:spcBef>
                  <a:spcPct val="50000"/>
                </a:spcBef>
              </a:pPr>
              <a:r>
                <a:rPr lang="en-GB" sz="1400" b="0" dirty="0">
                  <a:latin typeface="+mn-lt"/>
                </a:rPr>
                <a:t>       </a:t>
              </a:r>
              <a:r>
                <a:rPr lang="en-GB" sz="1400" b="0" dirty="0" smtClean="0">
                  <a:latin typeface="+mn-lt"/>
                </a:rPr>
                <a:t>   = </a:t>
              </a:r>
              <a:r>
                <a:rPr lang="en-GB" sz="1400" b="0" dirty="0">
                  <a:latin typeface="+mn-lt"/>
                </a:rPr>
                <a:t>.81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0641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Probabilità Marginale e Condizionale</a:t>
            </a:r>
            <a:endParaRPr lang="it-IT" dirty="0"/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760" y="1387877"/>
            <a:ext cx="5355849" cy="125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0730" y="2762225"/>
            <a:ext cx="8459997" cy="1540619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it-IT" sz="1800" b="0" dirty="0" smtClean="0">
                <a:solidFill>
                  <a:srgbClr val="292934"/>
                </a:solidFill>
                <a:ea typeface="ＭＳ Ｐゴシック" charset="0"/>
              </a:rPr>
              <a:t>La </a:t>
            </a:r>
            <a:r>
              <a:rPr lang="it-IT" sz="1800" b="0" i="1" u="sng" dirty="0" smtClean="0">
                <a:solidFill>
                  <a:schemeClr val="hlink"/>
                </a:solidFill>
                <a:ea typeface="ＭＳ Ｐゴシック" charset="0"/>
              </a:rPr>
              <a:t>Probabilità Condizionale </a:t>
            </a:r>
            <a:r>
              <a:rPr lang="it-IT" sz="1800" b="0" dirty="0" smtClean="0">
                <a:ea typeface="ＭＳ Ｐゴシック" charset="0"/>
              </a:rPr>
              <a:t>è la probabilità che si verifichi un evento, quando </a:t>
            </a:r>
            <a:r>
              <a:rPr lang="it-IT" sz="1800" b="0" dirty="0">
                <a:ea typeface="ＭＳ Ｐゴシック" charset="0"/>
              </a:rPr>
              <a:t>in </a:t>
            </a:r>
            <a:r>
              <a:rPr lang="it-IT" sz="1800" b="0" dirty="0" smtClean="0">
                <a:ea typeface="ＭＳ Ｐゴシック" charset="0"/>
              </a:rPr>
              <a:t>precedenza, si è verificato un altro evento. Se </a:t>
            </a:r>
            <a:r>
              <a:rPr lang="it-IT" sz="1800" b="0" i="1" dirty="0" smtClean="0">
                <a:ea typeface="ＭＳ Ｐゴシック" charset="0"/>
              </a:rPr>
              <a:t>A</a:t>
            </a:r>
            <a:r>
              <a:rPr lang="it-IT" sz="1800" b="0" dirty="0" smtClean="0">
                <a:ea typeface="ＭＳ Ｐゴシック" charset="0"/>
              </a:rPr>
              <a:t> e </a:t>
            </a:r>
            <a:r>
              <a:rPr lang="it-IT" sz="1800" b="0" i="1" dirty="0" smtClean="0">
                <a:ea typeface="ＭＳ Ｐゴシック" charset="0"/>
              </a:rPr>
              <a:t>B</a:t>
            </a:r>
            <a:r>
              <a:rPr lang="it-IT" sz="1800" b="0" dirty="0" smtClean="0">
                <a:ea typeface="ＭＳ Ｐゴシック" charset="0"/>
              </a:rPr>
              <a:t> sono due eventi, la probabilità </a:t>
            </a:r>
            <a:r>
              <a:rPr lang="it-IT" sz="1800" b="0" dirty="0">
                <a:ea typeface="ＭＳ Ｐゴシック" charset="0"/>
              </a:rPr>
              <a:t>condizionale di </a:t>
            </a:r>
            <a:r>
              <a:rPr lang="it-IT" sz="1800" b="0" i="1" dirty="0" smtClean="0">
                <a:ea typeface="ＭＳ Ｐゴシック" charset="0"/>
              </a:rPr>
              <a:t>A</a:t>
            </a:r>
            <a:r>
              <a:rPr lang="it-IT" sz="1800" b="0" dirty="0" smtClean="0">
                <a:ea typeface="ＭＳ Ｐゴシック" charset="0"/>
              </a:rPr>
              <a:t> dato </a:t>
            </a:r>
            <a:r>
              <a:rPr lang="it-IT" sz="1800" b="0" i="1" dirty="0" smtClean="0">
                <a:ea typeface="ＭＳ Ｐゴシック" charset="0"/>
              </a:rPr>
              <a:t>B</a:t>
            </a:r>
            <a:r>
              <a:rPr lang="it-IT" sz="1800" b="0" dirty="0" smtClean="0">
                <a:ea typeface="ＭＳ Ｐゴシック" charset="0"/>
              </a:rPr>
              <a:t> (“la probabilità di </a:t>
            </a:r>
            <a:r>
              <a:rPr lang="it-IT" sz="1800" b="0" i="1" dirty="0" smtClean="0">
                <a:ea typeface="ＭＳ Ｐゴシック" charset="0"/>
              </a:rPr>
              <a:t>A</a:t>
            </a:r>
            <a:r>
              <a:rPr lang="it-IT" sz="1800" b="0" dirty="0" smtClean="0">
                <a:ea typeface="ＭＳ Ｐゴシック" charset="0"/>
              </a:rPr>
              <a:t> dato </a:t>
            </a:r>
            <a:r>
              <a:rPr lang="it-IT" sz="1800" b="0" i="1" dirty="0" smtClean="0">
                <a:ea typeface="ＭＳ Ｐゴシック" charset="0"/>
              </a:rPr>
              <a:t>B</a:t>
            </a:r>
            <a:r>
              <a:rPr lang="it-IT" sz="1800" b="0" dirty="0" smtClean="0">
                <a:ea typeface="ＭＳ Ｐゴシック" charset="0"/>
              </a:rPr>
              <a:t>”) è indicata dalla formula </a:t>
            </a:r>
            <a:r>
              <a:rPr lang="it-IT" sz="1800" b="0" i="1" dirty="0" err="1" smtClean="0">
                <a:ea typeface="ＭＳ Ｐゴシック" charset="0"/>
              </a:rPr>
              <a:t>P</a:t>
            </a:r>
            <a:r>
              <a:rPr lang="it-IT" sz="1800" b="0" dirty="0" smtClean="0">
                <a:ea typeface="ＭＳ Ｐゴシック" charset="0"/>
              </a:rPr>
              <a:t> (</a:t>
            </a:r>
            <a:r>
              <a:rPr lang="it-IT" sz="1800" b="0" i="1" dirty="0" smtClean="0">
                <a:ea typeface="ＭＳ Ｐゴシック" charset="0"/>
              </a:rPr>
              <a:t>A </a:t>
            </a:r>
            <a:r>
              <a:rPr lang="it-IT" sz="1800" b="0" dirty="0" smtClean="0">
                <a:ea typeface="ＭＳ Ｐゴシック" charset="0"/>
              </a:rPr>
              <a:t>| </a:t>
            </a:r>
            <a:r>
              <a:rPr lang="it-IT" sz="1800" b="0" i="1" dirty="0" smtClean="0">
                <a:ea typeface="ＭＳ Ｐゴシック" charset="0"/>
              </a:rPr>
              <a:t>B </a:t>
            </a:r>
            <a:r>
              <a:rPr lang="it-IT" sz="1800" b="0" dirty="0" smtClean="0">
                <a:ea typeface="ＭＳ Ｐゴシック" charset="0"/>
              </a:rPr>
              <a:t>). </a:t>
            </a:r>
            <a:r>
              <a:rPr lang="en-GB" sz="1800" b="0" dirty="0">
                <a:ea typeface="ＭＳ Ｐゴシック" charset="0"/>
              </a:rPr>
              <a:t>La </a:t>
            </a:r>
            <a:r>
              <a:rPr lang="en-GB" sz="1800" b="0" dirty="0" err="1">
                <a:ea typeface="ＭＳ Ｐゴシック" charset="0"/>
              </a:rPr>
              <a:t>probabilità</a:t>
            </a:r>
            <a:r>
              <a:rPr lang="en-GB" sz="1800" b="0" dirty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condizionale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dei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soggetti</a:t>
            </a:r>
            <a:r>
              <a:rPr lang="en-GB" sz="1800" b="0" dirty="0" smtClean="0">
                <a:ea typeface="ＭＳ Ｐゴシック" charset="0"/>
              </a:rPr>
              <a:t> (Male/Female) </a:t>
            </a:r>
            <a:r>
              <a:rPr lang="en-GB" sz="1800" b="0" dirty="0" err="1" smtClean="0">
                <a:ea typeface="ＭＳ Ｐゴシック" charset="0"/>
              </a:rPr>
              <a:t>nella</a:t>
            </a:r>
            <a:r>
              <a:rPr lang="en-GB" sz="1800" b="0" dirty="0" smtClean="0">
                <a:ea typeface="ＭＳ Ｐゴシック" charset="0"/>
              </a:rPr>
              <a:t>  </a:t>
            </a:r>
            <a:r>
              <a:rPr lang="en-GB" sz="1800" b="0" dirty="0" err="1" smtClean="0">
                <a:ea typeface="ＭＳ Ｐゴシック" charset="0"/>
              </a:rPr>
              <a:t>tabella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precedente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si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calcola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nel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modo</a:t>
            </a:r>
            <a:r>
              <a:rPr lang="en-GB" sz="1800" b="0" dirty="0" smtClean="0">
                <a:ea typeface="ＭＳ Ｐゴシック" charset="0"/>
              </a:rPr>
              <a:t> </a:t>
            </a:r>
            <a:r>
              <a:rPr lang="en-GB" sz="1800" b="0" dirty="0" err="1" smtClean="0">
                <a:ea typeface="ＭＳ Ｐゴシック" charset="0"/>
              </a:rPr>
              <a:t>che</a:t>
            </a:r>
            <a:r>
              <a:rPr lang="en-GB" sz="1800" b="0" dirty="0" smtClean="0">
                <a:ea typeface="ＭＳ Ｐゴシック" charset="0"/>
              </a:rPr>
              <a:t> segue</a:t>
            </a:r>
            <a:endParaRPr lang="en-GB" sz="1800" b="0" dirty="0">
              <a:ea typeface="ＭＳ Ｐゴシック" charset="0"/>
            </a:endParaRPr>
          </a:p>
          <a:p>
            <a:pPr marL="0" indent="0" algn="just">
              <a:buNone/>
            </a:pPr>
            <a:endParaRPr lang="it-IT" sz="1800" b="0" dirty="0" smtClean="0">
              <a:ea typeface="ＭＳ Ｐゴシック" charset="0"/>
            </a:endParaRPr>
          </a:p>
        </p:txBody>
      </p:sp>
      <p:pic>
        <p:nvPicPr>
          <p:cNvPr id="6" name="Picture 28" descr="tableun_04_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97" y="4450896"/>
            <a:ext cx="3707992" cy="125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8412560"/>
              </p:ext>
            </p:extLst>
          </p:nvPr>
        </p:nvGraphicFramePr>
        <p:xfrm>
          <a:off x="465162" y="5900278"/>
          <a:ext cx="3743993" cy="385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349" name="Equation" r:id="rId5" imgW="3810000" imgH="393700" progId="Equation.3">
                  <p:embed/>
                </p:oleObj>
              </mc:Choice>
              <mc:Fallback>
                <p:oleObj name="Equation" r:id="rId5" imgW="38100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162" y="5900278"/>
                        <a:ext cx="3743993" cy="3859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28" descr="tableun_04_0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159" y="4323498"/>
            <a:ext cx="3338994" cy="125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350501"/>
              </p:ext>
            </p:extLst>
          </p:nvPr>
        </p:nvGraphicFramePr>
        <p:xfrm>
          <a:off x="4975225" y="5683250"/>
          <a:ext cx="387032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1350" name="Equation" r:id="rId8" imgW="3962400" imgH="927100" progId="Equation.3">
                  <p:embed/>
                </p:oleObj>
              </mc:Choice>
              <mc:Fallback>
                <p:oleObj name="Equation" r:id="rId8" imgW="3962400" imgH="927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5683250"/>
                        <a:ext cx="387032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591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Variabili Casuali Discrete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Diapositive estratte dal Capitolo #5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3657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iarezza">
  <a:themeElements>
    <a:clrScheme name="Chiarezza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hiarezz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Chiarezza.thmx</Template>
  <TotalTime>35137</TotalTime>
  <Words>5132</Words>
  <Application>Microsoft Macintosh PowerPoint</Application>
  <PresentationFormat>Presentazione su schermo (4:3)</PresentationFormat>
  <Paragraphs>462</Paragraphs>
  <Slides>60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60</vt:i4>
      </vt:variant>
    </vt:vector>
  </HeadingPairs>
  <TitlesOfParts>
    <vt:vector size="63" baseType="lpstr">
      <vt:lpstr>Chiarezza</vt:lpstr>
      <vt:lpstr>Equation</vt:lpstr>
      <vt:lpstr>Microsoft Equation</vt:lpstr>
      <vt:lpstr>Metodi statistici per lo studio dei fenomeni socio sanitari Parte II</vt:lpstr>
      <vt:lpstr>ProBAbilità</vt:lpstr>
      <vt:lpstr>Probabilità</vt:lpstr>
      <vt:lpstr>Probabilità Teorica</vt:lpstr>
      <vt:lpstr>Probabilità empirica</vt:lpstr>
      <vt:lpstr>Legge dei grandi numeri</vt:lpstr>
      <vt:lpstr>Probabilità Marginale</vt:lpstr>
      <vt:lpstr>Probabilità Marginale e Condizionale</vt:lpstr>
      <vt:lpstr>Variabili Casuali Discrete</vt:lpstr>
      <vt:lpstr>Variabili Casuali Discrete</vt:lpstr>
      <vt:lpstr>Probabilità di una variabile casuale discreta</vt:lpstr>
      <vt:lpstr>Probabilità di una variabile casuale discreta</vt:lpstr>
      <vt:lpstr>Media della Distribuzione  di una Variabile Casuale Discreta</vt:lpstr>
      <vt:lpstr>Deviazione Standard della Distribuzione  di una Variabile Casuale Discreta</vt:lpstr>
      <vt:lpstr>Parametri della distribuzione di una variabile Casuale Discreta  </vt:lpstr>
      <vt:lpstr>Parametri della distribuzione di una variabile Casuale Discreta </vt:lpstr>
      <vt:lpstr>Fattoriale, Combinazione</vt:lpstr>
      <vt:lpstr>Fattoriale, Combinazione</vt:lpstr>
      <vt:lpstr>Permutazioni</vt:lpstr>
      <vt:lpstr>Esperimento Binomiale</vt:lpstr>
      <vt:lpstr>Esperimento binomiale</vt:lpstr>
      <vt:lpstr>La Distribuzione di Probabilità Binomiale e la Formula Binomiale</vt:lpstr>
      <vt:lpstr>La Distribuzione di Probabilità Binomiale e la Formula Binomiale</vt:lpstr>
      <vt:lpstr>La Distribuzione di Probabilità Binomiale e la Formula Binomiale</vt:lpstr>
      <vt:lpstr>La Distribuzione di Probabilità Binomiale e la Formula Binomiale</vt:lpstr>
      <vt:lpstr>Distribuzione di Probabilità Binomiale</vt:lpstr>
      <vt:lpstr>Proprietà della Distribuzione Binomiale</vt:lpstr>
      <vt:lpstr>Proprietà della Distribuzione Binomiale</vt:lpstr>
      <vt:lpstr>Proprietà della Distribuzione Binomiale</vt:lpstr>
      <vt:lpstr>Proprietà della Distribuzione Binomiale</vt:lpstr>
      <vt:lpstr>Proprietà della Distribuzione Binomiale</vt:lpstr>
      <vt:lpstr>Esercizi</vt:lpstr>
      <vt:lpstr>BarChart</vt:lpstr>
      <vt:lpstr>Esercizi</vt:lpstr>
      <vt:lpstr>Histograms</vt:lpstr>
      <vt:lpstr>Variabili Casuali continue</vt:lpstr>
      <vt:lpstr>Variabili Casuali Continue</vt:lpstr>
      <vt:lpstr>Distribuzione di Probabilità di una variabile casuale continua </vt:lpstr>
      <vt:lpstr>Distribuzione di Probabilità Continua  Proprietà</vt:lpstr>
      <vt:lpstr>Distribuzione di Probabilità Continua  Proprietà</vt:lpstr>
      <vt:lpstr>Distribuzione di Probabilità Normale </vt:lpstr>
      <vt:lpstr>Distribuzione Normale - Proprietà</vt:lpstr>
      <vt:lpstr>Distribuzione Normale - Proprietà</vt:lpstr>
      <vt:lpstr>Distribuzione Normale Standard</vt:lpstr>
      <vt:lpstr>Variabile z o z-scores</vt:lpstr>
      <vt:lpstr>Area della Normale Standard </vt:lpstr>
      <vt:lpstr>Tabella della Normale Standard</vt:lpstr>
      <vt:lpstr>Calcola l’area nota z</vt:lpstr>
      <vt:lpstr>Calcola l’area nota z</vt:lpstr>
      <vt:lpstr>Standardizzazione</vt:lpstr>
      <vt:lpstr>Trova x noti z, m e s</vt:lpstr>
      <vt:lpstr>Uso della Normale Standard</vt:lpstr>
      <vt:lpstr>Esempio #1</vt:lpstr>
      <vt:lpstr>Esempio #2</vt:lpstr>
      <vt:lpstr>Esempio #3</vt:lpstr>
      <vt:lpstr>Durata Test Ingresso</vt:lpstr>
      <vt:lpstr>Durata Test Ingresso</vt:lpstr>
      <vt:lpstr>Distribuzione t-Student</vt:lpstr>
      <vt:lpstr>La distribuzione-t per df = 9 e la distribuzione normale standard</vt:lpstr>
      <vt:lpstr>Tabella della distribuzione-t</vt:lpstr>
    </vt:vector>
  </TitlesOfParts>
  <Company>Dipartimento Scienze Biomediche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Statistica</dc:title>
  <dc:creator>cb</dc:creator>
  <cp:lastModifiedBy>claudio bonifazzi</cp:lastModifiedBy>
  <cp:revision>2568</cp:revision>
  <cp:lastPrinted>2011-12-26T16:36:11Z</cp:lastPrinted>
  <dcterms:created xsi:type="dcterms:W3CDTF">2004-12-18T19:21:52Z</dcterms:created>
  <dcterms:modified xsi:type="dcterms:W3CDTF">2013-01-29T09:12:32Z</dcterms:modified>
</cp:coreProperties>
</file>